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64" r:id="rId2"/>
    <p:sldId id="257" r:id="rId3"/>
    <p:sldId id="286" r:id="rId4"/>
    <p:sldId id="278" r:id="rId5"/>
    <p:sldId id="287" r:id="rId6"/>
    <p:sldId id="288" r:id="rId7"/>
    <p:sldId id="289" r:id="rId8"/>
    <p:sldId id="265" r:id="rId9"/>
    <p:sldId id="279" r:id="rId10"/>
    <p:sldId id="290" r:id="rId11"/>
    <p:sldId id="291" r:id="rId12"/>
    <p:sldId id="292" r:id="rId13"/>
    <p:sldId id="280" r:id="rId14"/>
    <p:sldId id="281" r:id="rId15"/>
    <p:sldId id="285" r:id="rId16"/>
    <p:sldId id="270" r:id="rId17"/>
    <p:sldId id="277" r:id="rId18"/>
    <p:sldId id="283" r:id="rId19"/>
    <p:sldId id="276" r:id="rId20"/>
    <p:sldId id="284" r:id="rId21"/>
    <p:sldId id="273" r:id="rId22"/>
    <p:sldId id="274" r:id="rId23"/>
    <p:sldId id="275" r:id="rId24"/>
    <p:sldId id="267" r:id="rId25"/>
    <p:sldId id="268"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6" autoAdjust="0"/>
    <p:restoredTop sz="92171" autoAdjust="0"/>
  </p:normalViewPr>
  <p:slideViewPr>
    <p:cSldViewPr>
      <p:cViewPr>
        <p:scale>
          <a:sx n="82" d="100"/>
          <a:sy n="82" d="100"/>
        </p:scale>
        <p:origin x="-1632" y="-144"/>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1ABF04CD-632D-44BD-B6C8-1175A70863E5}" type="datetimeFigureOut">
              <a:rPr lang="en-US" smtClean="0"/>
              <a:t>10/16/2017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D04A680B-3018-4F41-9666-728BEAA4DB7B}" type="slidenum">
              <a:rPr lang="en-US" smtClean="0"/>
              <a:t>‹#›</a:t>
            </a:fld>
            <a:endParaRPr lang="en-US"/>
          </a:p>
        </p:txBody>
      </p:sp>
    </p:spTree>
    <p:extLst>
      <p:ext uri="{BB962C8B-B14F-4D97-AF65-F5344CB8AC3E}">
        <p14:creationId xmlns:p14="http://schemas.microsoft.com/office/powerpoint/2010/main" val="420906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3AED013A-9027-432A-A72A-EDD578127DA7}" type="datetimeFigureOut">
              <a:rPr lang="en-US" smtClean="0"/>
              <a:t>10/16/2017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A9E946B4-BCEA-4CA3-B567-E7645516781B}" type="slidenum">
              <a:rPr lang="en-US" smtClean="0"/>
              <a:t>‹#›</a:t>
            </a:fld>
            <a:endParaRPr lang="en-US"/>
          </a:p>
        </p:txBody>
      </p:sp>
    </p:spTree>
    <p:extLst>
      <p:ext uri="{BB962C8B-B14F-4D97-AF65-F5344CB8AC3E}">
        <p14:creationId xmlns:p14="http://schemas.microsoft.com/office/powerpoint/2010/main" val="369733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46B4-BCEA-4CA3-B567-E7645516781B}" type="slidenum">
              <a:rPr lang="en-US" smtClean="0"/>
              <a:t>25</a:t>
            </a:fld>
            <a:endParaRPr lang="en-US"/>
          </a:p>
        </p:txBody>
      </p:sp>
    </p:spTree>
    <p:extLst>
      <p:ext uri="{BB962C8B-B14F-4D97-AF65-F5344CB8AC3E}">
        <p14:creationId xmlns:p14="http://schemas.microsoft.com/office/powerpoint/2010/main" val="31236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AD7A1CA-5225-4BE2-A993-94C1C06E32AB}" type="datetime1">
              <a:rPr lang="en-US" smtClean="0"/>
              <a:t>10/16/2017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50AD6B-BFA7-4F7F-8E73-BF02D1631205}" type="datetime1">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AF2E6-A38B-4EF6-89B6-00005E8DFE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2BDD28-D3BE-4193-ABA0-D1D3F07C0835}" type="datetime1">
              <a:rPr lang="en-US" smtClean="0"/>
              <a:t>10/16/2017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F0AF2E6-A38B-4EF6-89B6-00005E8DFE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C0AC11A-20E6-4686-BF3D-B6DA3674D2D1}" type="datetime1">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ADBD7DD-F1A5-4852-A188-7C50C2C4DEBC}" type="datetime1">
              <a:rPr lang="en-US" smtClean="0"/>
              <a:t>10/16/2017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E9AE0FC-181E-4EF4-A548-E26876DC45BF}" type="datetime1">
              <a:rPr lang="en-US" smtClean="0"/>
              <a:t>10/16/2017</a:t>
            </a:fld>
            <a:endParaRPr lang="en-US"/>
          </a:p>
        </p:txBody>
      </p:sp>
      <p:sp>
        <p:nvSpPr>
          <p:cNvPr id="10" name="Slide Number Placeholder 9"/>
          <p:cNvSpPr>
            <a:spLocks noGrp="1"/>
          </p:cNvSpPr>
          <p:nvPr>
            <p:ph type="sldNum" sz="quarter" idx="16"/>
          </p:nvPr>
        </p:nvSpPr>
        <p:spPr/>
        <p:txBody>
          <a:bodyPr rtlCol="0"/>
          <a:lstStyle/>
          <a:p>
            <a:fld id="{3F0AF2E6-A38B-4EF6-89B6-00005E8DFE3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244FE17-3CD3-424E-97DF-9E18BE028BC0}" type="datetime1">
              <a:rPr lang="en-US" smtClean="0"/>
              <a:t>10/16/2017</a:t>
            </a:fld>
            <a:endParaRPr lang="en-US"/>
          </a:p>
        </p:txBody>
      </p:sp>
      <p:sp>
        <p:nvSpPr>
          <p:cNvPr id="12" name="Slide Number Placeholder 11"/>
          <p:cNvSpPr>
            <a:spLocks noGrp="1"/>
          </p:cNvSpPr>
          <p:nvPr>
            <p:ph type="sldNum" sz="quarter" idx="16"/>
          </p:nvPr>
        </p:nvSpPr>
        <p:spPr/>
        <p:txBody>
          <a:bodyPr rtlCol="0"/>
          <a:lstStyle/>
          <a:p>
            <a:fld id="{3F0AF2E6-A38B-4EF6-89B6-00005E8DFE3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8746F6-5E7C-46B9-B86E-819E96022E53}" type="datetime1">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51E3-91AD-4DE6-9094-94B380C6190A}" type="datetime1">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0AF2E6-A38B-4EF6-89B6-00005E8DFE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BB7AFF2-5F97-486D-83DA-02BDF90C8C6E}" type="datetime1">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0AF2E6-A38B-4EF6-89B6-00005E8DFE3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8A40B5D-2F2F-4B68-B6A9-9E6F11954EFB}" type="datetime1">
              <a:rPr lang="en-US" smtClean="0"/>
              <a:t>10/16/2017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0AF2E6-A38B-4EF6-89B6-00005E8DFE3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379F96C-EBC2-42A2-A7AD-45122FC04B41}" type="datetime1">
              <a:rPr lang="en-US" smtClean="0"/>
              <a:t>10/16/2017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0AF2E6-A38B-4EF6-89B6-00005E8DFE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cps.edu/about-fcps/facilities-planning-future/2017-school-bond-referendum/school-improvement-projects%20/" TargetMode="External"/><Relationship Id="rId2" Type="http://schemas.openxmlformats.org/officeDocument/2006/relationships/hyperlink" Target="https://www.youtube.com/watch?v=BXNs5EiEjf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Kellydeshields@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tlfletcher2@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eescornerpta.or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facebook.com/groups/67385107271633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 y="-294345"/>
            <a:ext cx="9372600" cy="6253063"/>
          </a:xfrm>
          <a:prstGeom prst="rect">
            <a:avLst/>
          </a:prstGeom>
        </p:spPr>
      </p:pic>
      <p:sp>
        <p:nvSpPr>
          <p:cNvPr id="5" name="Subtitle 4"/>
          <p:cNvSpPr>
            <a:spLocks noGrp="1"/>
          </p:cNvSpPr>
          <p:nvPr>
            <p:ph type="subTitle" idx="1"/>
          </p:nvPr>
        </p:nvSpPr>
        <p:spPr/>
        <p:txBody>
          <a:bodyPr/>
          <a:lstStyle/>
          <a:p>
            <a:r>
              <a:rPr lang="en-US" dirty="0"/>
              <a:t>October 16,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3994052"/>
            <a:ext cx="1839277" cy="1833635"/>
          </a:xfrm>
          <a:prstGeom prst="rect">
            <a:avLst/>
          </a:prstGeom>
        </p:spPr>
      </p:pic>
      <p:sp>
        <p:nvSpPr>
          <p:cNvPr id="7" name="Slide Number Placeholder 6"/>
          <p:cNvSpPr>
            <a:spLocks noGrp="1"/>
          </p:cNvSpPr>
          <p:nvPr>
            <p:ph type="sldNum" sz="quarter" idx="12"/>
          </p:nvPr>
        </p:nvSpPr>
        <p:spPr/>
        <p:txBody>
          <a:bodyPr/>
          <a:lstStyle/>
          <a:p>
            <a:fld id="{3F0AF2E6-A38B-4EF6-89B6-00005E8DFE38}" type="slidenum">
              <a:rPr lang="en-US" smtClean="0"/>
              <a:t>1</a:t>
            </a:fld>
            <a:endParaRPr lang="en-US"/>
          </a:p>
        </p:txBody>
      </p:sp>
      <p:sp>
        <p:nvSpPr>
          <p:cNvPr id="2" name="TextBox 1"/>
          <p:cNvSpPr txBox="1"/>
          <p:nvPr/>
        </p:nvSpPr>
        <p:spPr>
          <a:xfrm>
            <a:off x="5304744" y="6077634"/>
            <a:ext cx="3817071" cy="646331"/>
          </a:xfrm>
          <a:prstGeom prst="rect">
            <a:avLst/>
          </a:prstGeom>
          <a:noFill/>
        </p:spPr>
        <p:txBody>
          <a:bodyPr wrap="none" rtlCol="0">
            <a:spAutoFit/>
          </a:bodyPr>
          <a:lstStyle/>
          <a:p>
            <a:r>
              <a:rPr lang="en-US" dirty="0" smtClean="0">
                <a:solidFill>
                  <a:srgbClr val="FF0000"/>
                </a:solidFill>
              </a:rPr>
              <a:t>Meeting called to order @ 7:02 PM.</a:t>
            </a:r>
          </a:p>
          <a:p>
            <a:r>
              <a:rPr lang="en-US" dirty="0" smtClean="0">
                <a:solidFill>
                  <a:srgbClr val="FF0000"/>
                </a:solidFill>
              </a:rPr>
              <a:t>Meeting notes in red.</a:t>
            </a:r>
            <a:endParaRPr lang="en-US" dirty="0">
              <a:solidFill>
                <a:srgbClr val="FF0000"/>
              </a:solidFill>
            </a:endParaRPr>
          </a:p>
        </p:txBody>
      </p:sp>
    </p:spTree>
    <p:extLst>
      <p:ext uri="{BB962C8B-B14F-4D97-AF65-F5344CB8AC3E}">
        <p14:creationId xmlns:p14="http://schemas.microsoft.com/office/powerpoint/2010/main" val="88635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10</a:t>
            </a:fld>
            <a:endParaRPr lang="en-US"/>
          </a:p>
        </p:txBody>
      </p:sp>
      <p:sp>
        <p:nvSpPr>
          <p:cNvPr id="4" name="Content Placeholder 3"/>
          <p:cNvSpPr>
            <a:spLocks noGrp="1"/>
          </p:cNvSpPr>
          <p:nvPr>
            <p:ph sz="quarter" idx="1"/>
          </p:nvPr>
        </p:nvSpPr>
        <p:spPr/>
        <p:txBody>
          <a:bodyPr>
            <a:normAutofit/>
          </a:bodyPr>
          <a:lstStyle/>
          <a:p>
            <a:r>
              <a:rPr lang="en-US" dirty="0" smtClean="0"/>
              <a:t>Book Fair</a:t>
            </a:r>
          </a:p>
          <a:p>
            <a:pPr lvl="1"/>
            <a:r>
              <a:rPr lang="en-US" sz="1700" dirty="0" smtClean="0">
                <a:solidFill>
                  <a:srgbClr val="FF0000"/>
                </a:solidFill>
              </a:rPr>
              <a:t>New books for your home library, holiday gifts.</a:t>
            </a:r>
          </a:p>
          <a:p>
            <a:pPr lvl="1"/>
            <a:r>
              <a:rPr lang="en-US" sz="1700" dirty="0" smtClean="0">
                <a:solidFill>
                  <a:srgbClr val="FF0000"/>
                </a:solidFill>
              </a:rPr>
              <a:t>Purchase during school hours and family night.</a:t>
            </a:r>
          </a:p>
          <a:p>
            <a:pPr lvl="1"/>
            <a:r>
              <a:rPr lang="en-US" sz="1700" dirty="0" smtClean="0">
                <a:solidFill>
                  <a:srgbClr val="FF0000"/>
                </a:solidFill>
              </a:rPr>
              <a:t>Support your classroom library.</a:t>
            </a:r>
            <a:endParaRPr lang="en-US" sz="1700" dirty="0">
              <a:solidFill>
                <a:srgbClr val="FF0000"/>
              </a:solidFill>
            </a:endParaRPr>
          </a:p>
          <a:p>
            <a:r>
              <a:rPr lang="en-US" dirty="0"/>
              <a:t>Dining </a:t>
            </a:r>
            <a:r>
              <a:rPr lang="en-US" dirty="0" smtClean="0"/>
              <a:t>Days</a:t>
            </a:r>
          </a:p>
          <a:p>
            <a:pPr lvl="1"/>
            <a:r>
              <a:rPr lang="en-US" sz="1700" dirty="0" smtClean="0">
                <a:solidFill>
                  <a:srgbClr val="FF0000"/>
                </a:solidFill>
              </a:rPr>
              <a:t>Chick-Fil-A – we earned $500 (their maximum).</a:t>
            </a:r>
            <a:endParaRPr lang="en-US" sz="1700" dirty="0">
              <a:solidFill>
                <a:srgbClr val="FF0000"/>
              </a:solidFill>
            </a:endParaRPr>
          </a:p>
          <a:p>
            <a:r>
              <a:rPr lang="en-US" dirty="0"/>
              <a:t>6</a:t>
            </a:r>
            <a:r>
              <a:rPr lang="en-US" baseline="30000" dirty="0"/>
              <a:t>th</a:t>
            </a:r>
            <a:r>
              <a:rPr lang="en-US" dirty="0"/>
              <a:t> Grade Basketball vs. Oak </a:t>
            </a:r>
            <a:r>
              <a:rPr lang="en-US" dirty="0" smtClean="0"/>
              <a:t>Hill</a:t>
            </a:r>
          </a:p>
          <a:p>
            <a:r>
              <a:rPr lang="en-US" dirty="0" smtClean="0"/>
              <a:t>Lunch room Volunteers</a:t>
            </a:r>
          </a:p>
          <a:p>
            <a:pPr lvl="1"/>
            <a:r>
              <a:rPr lang="en-US" sz="1700" dirty="0" smtClean="0">
                <a:solidFill>
                  <a:srgbClr val="FF0000"/>
                </a:solidFill>
              </a:rPr>
              <a:t>Need four more parents to assist in the lunchroom. Please contact a PTA officer or the office.</a:t>
            </a:r>
            <a:endParaRPr lang="en-US" sz="1700" dirty="0">
              <a:solidFill>
                <a:srgbClr val="FF0000"/>
              </a:solidFill>
            </a:endParaRPr>
          </a:p>
          <a:p>
            <a:endParaRPr lang="en-US" dirty="0"/>
          </a:p>
        </p:txBody>
      </p:sp>
    </p:spTree>
    <p:extLst>
      <p:ext uri="{BB962C8B-B14F-4D97-AF65-F5344CB8AC3E}">
        <p14:creationId xmlns:p14="http://schemas.microsoft.com/office/powerpoint/2010/main" val="389956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11</a:t>
            </a:fld>
            <a:endParaRPr lang="en-US"/>
          </a:p>
        </p:txBody>
      </p:sp>
      <p:sp>
        <p:nvSpPr>
          <p:cNvPr id="4" name="Content Placeholder 3"/>
          <p:cNvSpPr>
            <a:spLocks noGrp="1"/>
          </p:cNvSpPr>
          <p:nvPr>
            <p:ph sz="quarter" idx="1"/>
          </p:nvPr>
        </p:nvSpPr>
        <p:spPr/>
        <p:txBody>
          <a:bodyPr>
            <a:normAutofit/>
          </a:bodyPr>
          <a:lstStyle/>
          <a:p>
            <a:r>
              <a:rPr lang="en-US" sz="2000" dirty="0" smtClean="0">
                <a:solidFill>
                  <a:srgbClr val="FF0000"/>
                </a:solidFill>
              </a:rPr>
              <a:t>Grocery receipts</a:t>
            </a:r>
          </a:p>
          <a:p>
            <a:pPr lvl="1"/>
            <a:r>
              <a:rPr lang="en-US" sz="1700" dirty="0" smtClean="0">
                <a:solidFill>
                  <a:srgbClr val="FF0000"/>
                </a:solidFill>
              </a:rPr>
              <a:t>Giant: 256 people have registered their cards.</a:t>
            </a:r>
          </a:p>
          <a:p>
            <a:pPr lvl="2"/>
            <a:r>
              <a:rPr lang="en-US" sz="1400" dirty="0" smtClean="0">
                <a:solidFill>
                  <a:srgbClr val="FF0000"/>
                </a:solidFill>
              </a:rPr>
              <a:t>Might have to re-register in the future.</a:t>
            </a:r>
          </a:p>
          <a:p>
            <a:pPr lvl="1"/>
            <a:r>
              <a:rPr lang="en-US" sz="1700" dirty="0" smtClean="0">
                <a:solidFill>
                  <a:srgbClr val="FF0000"/>
                </a:solidFill>
              </a:rPr>
              <a:t>Harris Teeter: 21 people registered.</a:t>
            </a:r>
          </a:p>
          <a:p>
            <a:pPr lvl="1"/>
            <a:r>
              <a:rPr lang="en-US" sz="1700" dirty="0" err="1" smtClean="0">
                <a:solidFill>
                  <a:srgbClr val="FF0000"/>
                </a:solidFill>
              </a:rPr>
              <a:t>AmazonSmile</a:t>
            </a:r>
            <a:r>
              <a:rPr lang="en-US" sz="1700" dirty="0" smtClean="0">
                <a:solidFill>
                  <a:srgbClr val="FF0000"/>
                </a:solidFill>
              </a:rPr>
              <a:t>: No reports available.</a:t>
            </a:r>
          </a:p>
          <a:p>
            <a:pPr lvl="1"/>
            <a:r>
              <a:rPr lang="en-US" sz="1700" dirty="0" err="1" smtClean="0">
                <a:solidFill>
                  <a:srgbClr val="FF0000"/>
                </a:solidFill>
              </a:rPr>
              <a:t>Certifikid</a:t>
            </a:r>
            <a:r>
              <a:rPr lang="en-US" sz="1700" dirty="0" smtClean="0">
                <a:solidFill>
                  <a:srgbClr val="FF0000"/>
                </a:solidFill>
              </a:rPr>
              <a:t>: use code: LCES for $5 off and $5 for LCES!</a:t>
            </a:r>
          </a:p>
          <a:p>
            <a:pPr lvl="2"/>
            <a:r>
              <a:rPr lang="en-US" sz="1400" dirty="0" smtClean="0">
                <a:solidFill>
                  <a:srgbClr val="FF0000"/>
                </a:solidFill>
              </a:rPr>
              <a:t>One time use only.</a:t>
            </a:r>
          </a:p>
          <a:p>
            <a:r>
              <a:rPr lang="en-US" sz="2000" dirty="0" smtClean="0">
                <a:solidFill>
                  <a:srgbClr val="FF0000"/>
                </a:solidFill>
              </a:rPr>
              <a:t>Directory</a:t>
            </a:r>
          </a:p>
          <a:p>
            <a:pPr lvl="1"/>
            <a:r>
              <a:rPr lang="en-US" sz="1700" dirty="0" smtClean="0">
                <a:solidFill>
                  <a:srgbClr val="FF0000"/>
                </a:solidFill>
              </a:rPr>
              <a:t>Need volunteer to label and distribute printed directory to teacher boxes.</a:t>
            </a:r>
          </a:p>
          <a:p>
            <a:pPr lvl="2"/>
            <a:r>
              <a:rPr lang="en-US" sz="1400" dirty="0" smtClean="0">
                <a:solidFill>
                  <a:srgbClr val="FF0000"/>
                </a:solidFill>
              </a:rPr>
              <a:t>Date to follow</a:t>
            </a:r>
            <a:r>
              <a:rPr lang="en-US" sz="1400" dirty="0" smtClean="0">
                <a:solidFill>
                  <a:srgbClr val="FF0000"/>
                </a:solidFill>
              </a:rPr>
              <a:t>.</a:t>
            </a:r>
          </a:p>
          <a:p>
            <a:r>
              <a:rPr lang="en-US" sz="2000" dirty="0" smtClean="0">
                <a:solidFill>
                  <a:srgbClr val="FF0000"/>
                </a:solidFill>
              </a:rPr>
              <a:t>Box Tops</a:t>
            </a:r>
          </a:p>
          <a:p>
            <a:pPr lvl="1"/>
            <a:r>
              <a:rPr lang="en-US" sz="1700" dirty="0" smtClean="0">
                <a:solidFill>
                  <a:srgbClr val="FF0000"/>
                </a:solidFill>
              </a:rPr>
              <a:t>1</a:t>
            </a:r>
            <a:r>
              <a:rPr lang="en-US" sz="1700" baseline="30000" dirty="0" smtClean="0">
                <a:solidFill>
                  <a:srgbClr val="FF0000"/>
                </a:solidFill>
              </a:rPr>
              <a:t>st</a:t>
            </a:r>
            <a:r>
              <a:rPr lang="en-US" sz="1700" dirty="0" smtClean="0">
                <a:solidFill>
                  <a:srgbClr val="FF0000"/>
                </a:solidFill>
              </a:rPr>
              <a:t> contest of the year is complete!</a:t>
            </a:r>
          </a:p>
          <a:p>
            <a:pPr lvl="2"/>
            <a:r>
              <a:rPr lang="en-US" sz="1400" dirty="0" smtClean="0">
                <a:solidFill>
                  <a:srgbClr val="FF0000"/>
                </a:solidFill>
              </a:rPr>
              <a:t>$351.60! Winners announced tomorrow! Prize: “PJ Day”!</a:t>
            </a:r>
          </a:p>
          <a:p>
            <a:pPr lvl="2"/>
            <a:endParaRPr lang="en-US" sz="1400" dirty="0" smtClean="0">
              <a:solidFill>
                <a:srgbClr val="FF0000"/>
              </a:solidFill>
            </a:endParaRPr>
          </a:p>
          <a:p>
            <a:pPr lvl="2"/>
            <a:endParaRPr lang="en-US" sz="1400" dirty="0" smtClean="0">
              <a:solidFill>
                <a:srgbClr val="FF0000"/>
              </a:solidFill>
            </a:endParaRPr>
          </a:p>
          <a:p>
            <a:pPr lvl="1"/>
            <a:endParaRPr lang="en-US" sz="1700" dirty="0">
              <a:solidFill>
                <a:srgbClr val="FF0000"/>
              </a:solidFill>
            </a:endParaRPr>
          </a:p>
        </p:txBody>
      </p:sp>
    </p:spTree>
    <p:extLst>
      <p:ext uri="{BB962C8B-B14F-4D97-AF65-F5344CB8AC3E}">
        <p14:creationId xmlns:p14="http://schemas.microsoft.com/office/powerpoint/2010/main" val="219049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12</a:t>
            </a:fld>
            <a:endParaRPr lang="en-US"/>
          </a:p>
        </p:txBody>
      </p:sp>
      <p:sp>
        <p:nvSpPr>
          <p:cNvPr id="4" name="Content Placeholder 3"/>
          <p:cNvSpPr>
            <a:spLocks noGrp="1"/>
          </p:cNvSpPr>
          <p:nvPr>
            <p:ph sz="quarter" idx="1"/>
          </p:nvPr>
        </p:nvSpPr>
        <p:spPr/>
        <p:txBody>
          <a:bodyPr>
            <a:normAutofit/>
          </a:bodyPr>
          <a:lstStyle/>
          <a:p>
            <a:r>
              <a:rPr lang="en-US" sz="2000" dirty="0" smtClean="0">
                <a:solidFill>
                  <a:srgbClr val="FF0000"/>
                </a:solidFill>
              </a:rPr>
              <a:t>Fairfax County PTA</a:t>
            </a:r>
          </a:p>
          <a:p>
            <a:pPr lvl="1"/>
            <a:r>
              <a:rPr lang="en-US" sz="1700" dirty="0" smtClean="0">
                <a:solidFill>
                  <a:srgbClr val="FF0000"/>
                </a:solidFill>
              </a:rPr>
              <a:t>New committee for Special Education</a:t>
            </a:r>
          </a:p>
          <a:p>
            <a:pPr lvl="1"/>
            <a:r>
              <a:rPr lang="en-US" sz="1700" dirty="0" smtClean="0">
                <a:solidFill>
                  <a:srgbClr val="FF0000"/>
                </a:solidFill>
              </a:rPr>
              <a:t>LCES PTA is requesting  parent involvement who has experience in this area to provide input on PTA $ allotment, awareness, decision-making and </a:t>
            </a:r>
            <a:r>
              <a:rPr lang="en-US" sz="1700" dirty="0" err="1" smtClean="0">
                <a:solidFill>
                  <a:srgbClr val="FF0000"/>
                </a:solidFill>
              </a:rPr>
              <a:t>respresentation</a:t>
            </a:r>
            <a:r>
              <a:rPr lang="en-US" sz="1700" dirty="0" smtClean="0">
                <a:solidFill>
                  <a:srgbClr val="FF0000"/>
                </a:solidFill>
              </a:rPr>
              <a:t>.</a:t>
            </a:r>
          </a:p>
          <a:p>
            <a:pPr lvl="2"/>
            <a:r>
              <a:rPr lang="en-US" sz="1400" dirty="0" smtClean="0">
                <a:solidFill>
                  <a:srgbClr val="FF0000"/>
                </a:solidFill>
              </a:rPr>
              <a:t>Please contact a PTA board member to provide assistance.</a:t>
            </a:r>
            <a:endParaRPr lang="en-US" sz="1400" dirty="0" smtClean="0">
              <a:solidFill>
                <a:srgbClr val="FF0000"/>
              </a:solidFill>
            </a:endParaRPr>
          </a:p>
          <a:p>
            <a:pPr lvl="2"/>
            <a:endParaRPr lang="en-US" sz="1400" dirty="0" smtClean="0">
              <a:solidFill>
                <a:srgbClr val="FF0000"/>
              </a:solidFill>
            </a:endParaRPr>
          </a:p>
          <a:p>
            <a:pPr lvl="2"/>
            <a:endParaRPr lang="en-US" sz="1400" dirty="0" smtClean="0">
              <a:solidFill>
                <a:srgbClr val="FF0000"/>
              </a:solidFill>
            </a:endParaRPr>
          </a:p>
          <a:p>
            <a:pPr lvl="1"/>
            <a:endParaRPr lang="en-US" sz="1700" dirty="0">
              <a:solidFill>
                <a:srgbClr val="FF0000"/>
              </a:solidFill>
            </a:endParaRPr>
          </a:p>
        </p:txBody>
      </p:sp>
    </p:spTree>
    <p:extLst>
      <p:ext uri="{BB962C8B-B14F-4D97-AF65-F5344CB8AC3E}">
        <p14:creationId xmlns:p14="http://schemas.microsoft.com/office/powerpoint/2010/main" val="294729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School Bond Referendum</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13</a:t>
            </a:fld>
            <a:endParaRPr lang="en-US"/>
          </a:p>
        </p:txBody>
      </p:sp>
      <p:sp>
        <p:nvSpPr>
          <p:cNvPr id="4" name="Content Placeholder 3"/>
          <p:cNvSpPr>
            <a:spLocks noGrp="1"/>
          </p:cNvSpPr>
          <p:nvPr>
            <p:ph sz="quarter" idx="1"/>
          </p:nvPr>
        </p:nvSpPr>
        <p:spPr/>
        <p:txBody>
          <a:bodyPr>
            <a:normAutofit fontScale="47500" lnSpcReduction="20000"/>
          </a:bodyPr>
          <a:lstStyle/>
          <a:p>
            <a:r>
              <a:rPr lang="en-US" sz="4400" dirty="0">
                <a:hlinkClick r:id="rId2"/>
              </a:rPr>
              <a:t>https://www.youtube.com/watch?v=BXNs5EiEjfs</a:t>
            </a:r>
            <a:r>
              <a:rPr lang="en-US" sz="4400" dirty="0"/>
              <a:t> </a:t>
            </a:r>
          </a:p>
          <a:p>
            <a:r>
              <a:rPr lang="en-US" sz="4400" dirty="0"/>
              <a:t>What is a Bond?  </a:t>
            </a:r>
            <a:r>
              <a:rPr lang="en-US" dirty="0"/>
              <a:t>The sale of municipal bonds is a form of long-term borrowing that spreads the cost of major capital improvements over the years facilities are used. This method of financing ensures that current and future users help pay for the improvements.</a:t>
            </a:r>
          </a:p>
          <a:p>
            <a:r>
              <a:rPr lang="en-US" sz="4400" dirty="0"/>
              <a:t>Why are Bonds Needed?  </a:t>
            </a:r>
            <a:r>
              <a:rPr lang="en-US" dirty="0"/>
              <a:t>The building and renovation of schools are not financed through the school system’s operating funds, but through bonds. Similar to an individual or a family obtaining a mortgage on a residence to spread the cost of home buying over a number of years, bonds spread the cost of major capital improvements over a number of years. If approved, these bonds will probably be sold to large investment banking syndicates that will have to competitively bid for them. Once bought, they are typically resold to financial institutions, which then sell them to investors.</a:t>
            </a:r>
          </a:p>
          <a:p>
            <a:r>
              <a:rPr lang="en-US" sz="4400" dirty="0"/>
              <a:t>Why a Referendum?  </a:t>
            </a:r>
            <a:r>
              <a:rPr lang="en-US" dirty="0"/>
              <a:t>The law requires that voters approve bonds since they are a future obligation for taxpayers. As long as debt service costs do not increase significantly as a percentage of combined general fund disbursements, the county’s bonded debt will not be a contributing factor to any increase in local taxes.</a:t>
            </a:r>
          </a:p>
          <a:p>
            <a:r>
              <a:rPr lang="en-US" dirty="0"/>
              <a:t>View a list of school improvement projects included in the 2017 Bond Referendum </a:t>
            </a:r>
            <a:r>
              <a:rPr lang="en-US" dirty="0">
                <a:hlinkClick r:id="rId3"/>
              </a:rPr>
              <a:t>https://www.fcps.edu/about-fcps/facilities-planning-future/2017-school-bond-referendum/school-improvement-projects \</a:t>
            </a:r>
            <a:endParaRPr lang="en-US" dirty="0"/>
          </a:p>
          <a:p>
            <a:r>
              <a:rPr lang="en-US" sz="3300" b="1" dirty="0"/>
              <a:t>A school bond referendum will be on the general election ballot Tuesday, November 7, 2017. Polls will be open from 6 a.m. to 7 p.m. </a:t>
            </a:r>
          </a:p>
          <a:p>
            <a:endParaRPr lang="en-US" dirty="0"/>
          </a:p>
        </p:txBody>
      </p:sp>
    </p:spTree>
    <p:extLst>
      <p:ext uri="{BB962C8B-B14F-4D97-AF65-F5344CB8AC3E}">
        <p14:creationId xmlns:p14="http://schemas.microsoft.com/office/powerpoint/2010/main" val="87651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14</a:t>
            </a:fld>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5000" y="228600"/>
            <a:ext cx="5181600" cy="6419016"/>
          </a:xfrm>
        </p:spPr>
      </p:pic>
    </p:spTree>
    <p:extLst>
      <p:ext uri="{BB962C8B-B14F-4D97-AF65-F5344CB8AC3E}">
        <p14:creationId xmlns:p14="http://schemas.microsoft.com/office/powerpoint/2010/main" val="57154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15</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62126035"/>
              </p:ext>
            </p:extLst>
          </p:nvPr>
        </p:nvGraphicFramePr>
        <p:xfrm>
          <a:off x="762000" y="1600200"/>
          <a:ext cx="8004175" cy="2560320"/>
        </p:xfrm>
        <a:graphic>
          <a:graphicData uri="http://schemas.openxmlformats.org/drawingml/2006/table">
            <a:tbl>
              <a:tblPr firstRow="1" bandRow="1">
                <a:tableStyleId>{5C22544A-7EE6-4342-B048-85BDC9FD1C3A}</a:tableStyleId>
              </a:tblPr>
              <a:tblGrid>
                <a:gridCol w="2568575">
                  <a:extLst>
                    <a:ext uri="{9D8B030D-6E8A-4147-A177-3AD203B41FA5}">
                      <a16:colId xmlns="" xmlns:a16="http://schemas.microsoft.com/office/drawing/2014/main" val="4099967168"/>
                    </a:ext>
                  </a:extLst>
                </a:gridCol>
                <a:gridCol w="2717800">
                  <a:extLst>
                    <a:ext uri="{9D8B030D-6E8A-4147-A177-3AD203B41FA5}">
                      <a16:colId xmlns="" xmlns:a16="http://schemas.microsoft.com/office/drawing/2014/main" val="3574782003"/>
                    </a:ext>
                  </a:extLst>
                </a:gridCol>
                <a:gridCol w="2717800">
                  <a:extLst>
                    <a:ext uri="{9D8B030D-6E8A-4147-A177-3AD203B41FA5}">
                      <a16:colId xmlns="" xmlns:a16="http://schemas.microsoft.com/office/drawing/2014/main" val="2622014422"/>
                    </a:ext>
                  </a:extLst>
                </a:gridCol>
              </a:tblGrid>
              <a:tr h="370840">
                <a:tc>
                  <a:txBody>
                    <a:bodyPr/>
                    <a:lstStyle/>
                    <a:p>
                      <a:r>
                        <a:rPr lang="en-US" sz="3200" dirty="0"/>
                        <a:t>Families*</a:t>
                      </a:r>
                    </a:p>
                    <a:p>
                      <a:endParaRPr lang="en-US" sz="3200" dirty="0"/>
                    </a:p>
                  </a:txBody>
                  <a:tcPr/>
                </a:tc>
                <a:tc>
                  <a:txBody>
                    <a:bodyPr/>
                    <a:lstStyle/>
                    <a:p>
                      <a:r>
                        <a:rPr lang="en-US" sz="3200" dirty="0"/>
                        <a:t>Faculty/Staff* </a:t>
                      </a:r>
                    </a:p>
                  </a:txBody>
                  <a:tcPr/>
                </a:tc>
                <a:tc>
                  <a:txBody>
                    <a:bodyPr/>
                    <a:lstStyle/>
                    <a:p>
                      <a:r>
                        <a:rPr lang="en-US" sz="3200" dirty="0"/>
                        <a:t>Total </a:t>
                      </a:r>
                    </a:p>
                  </a:txBody>
                  <a:tcPr/>
                </a:tc>
                <a:extLst>
                  <a:ext uri="{0D108BD9-81ED-4DB2-BD59-A6C34878D82A}">
                    <a16:rowId xmlns="" xmlns:a16="http://schemas.microsoft.com/office/drawing/2014/main" val="956226362"/>
                  </a:ext>
                </a:extLst>
              </a:tr>
              <a:tr h="370840">
                <a:tc>
                  <a:txBody>
                    <a:bodyPr/>
                    <a:lstStyle/>
                    <a:p>
                      <a:r>
                        <a:rPr lang="en-US" sz="3200" dirty="0"/>
                        <a:t>237</a:t>
                      </a:r>
                    </a:p>
                  </a:txBody>
                  <a:tcPr/>
                </a:tc>
                <a:tc>
                  <a:txBody>
                    <a:bodyPr/>
                    <a:lstStyle/>
                    <a:p>
                      <a:r>
                        <a:rPr lang="en-US" sz="3200" dirty="0"/>
                        <a:t>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289 </a:t>
                      </a:r>
                    </a:p>
                  </a:txBody>
                  <a:tcPr/>
                </a:tc>
                <a:extLst>
                  <a:ext uri="{0D108BD9-81ED-4DB2-BD59-A6C34878D82A}">
                    <a16:rowId xmlns="" xmlns:a16="http://schemas.microsoft.com/office/drawing/2014/main" val="239426908"/>
                  </a:ext>
                </a:extLst>
              </a:tr>
              <a:tr h="370840">
                <a:tc gridSpan="3">
                  <a:txBody>
                    <a:bodyPr/>
                    <a:lstStyle/>
                    <a:p>
                      <a:r>
                        <a:rPr kumimoji="0" lang="en-US" kern="1200" dirty="0">
                          <a:solidFill>
                            <a:schemeClr val="dk1"/>
                          </a:solidFill>
                          <a:effectLst/>
                          <a:latin typeface="+mn-lt"/>
                          <a:ea typeface="+mn-ea"/>
                          <a:cs typeface="+mn-cs"/>
                        </a:rPr>
                        <a:t>We are slightly over (by 6 memberships) from last year. Families are up by 8 and faculty is down by 2. Membership was mentioned last week in the KIT, and we saw a couple memberships as a result of that. </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134392750"/>
                  </a:ext>
                </a:extLst>
              </a:tr>
            </a:tbl>
          </a:graphicData>
        </a:graphic>
      </p:graphicFrame>
    </p:spTree>
    <p:extLst>
      <p:ext uri="{BB962C8B-B14F-4D97-AF65-F5344CB8AC3E}">
        <p14:creationId xmlns:p14="http://schemas.microsoft.com/office/powerpoint/2010/main" val="294076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School Programs</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16</a:t>
            </a:fld>
            <a:endParaRPr lang="en-US"/>
          </a:p>
        </p:txBody>
      </p:sp>
      <p:sp>
        <p:nvSpPr>
          <p:cNvPr id="4" name="Content Placeholder 3"/>
          <p:cNvSpPr>
            <a:spLocks noGrp="1"/>
          </p:cNvSpPr>
          <p:nvPr>
            <p:ph sz="quarter" idx="1"/>
          </p:nvPr>
        </p:nvSpPr>
        <p:spPr/>
        <p:txBody>
          <a:bodyPr>
            <a:normAutofit/>
          </a:bodyPr>
          <a:lstStyle/>
          <a:p>
            <a:r>
              <a:rPr lang="en-US" dirty="0"/>
              <a:t>2 class were cancelled, Game Design for 1st-4th graders; Flag Football for 4-6th (but Flag Football still ran for the K-3rd group)</a:t>
            </a:r>
          </a:p>
          <a:p>
            <a:r>
              <a:rPr lang="en-US" dirty="0"/>
              <a:t>Sign ups for everything else was great.  12 classes filled.  Last group of starts begin this week (week of October 10th).  </a:t>
            </a:r>
          </a:p>
          <a:p>
            <a:r>
              <a:rPr lang="en-US" dirty="0"/>
              <a:t>Will start lining up the winter activities in the next few weeks. </a:t>
            </a:r>
          </a:p>
        </p:txBody>
      </p:sp>
    </p:spTree>
    <p:extLst>
      <p:ext uri="{BB962C8B-B14F-4D97-AF65-F5344CB8AC3E}">
        <p14:creationId xmlns:p14="http://schemas.microsoft.com/office/powerpoint/2010/main" val="361251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Hallowingo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17</a:t>
            </a:fld>
            <a:endParaRPr lang="en-US"/>
          </a:p>
        </p:txBody>
      </p:sp>
      <p:sp>
        <p:nvSpPr>
          <p:cNvPr id="4" name="Content Placeholder 3"/>
          <p:cNvSpPr>
            <a:spLocks noGrp="1"/>
          </p:cNvSpPr>
          <p:nvPr>
            <p:ph sz="quarter" idx="1"/>
          </p:nvPr>
        </p:nvSpPr>
        <p:spPr>
          <a:xfrm>
            <a:off x="612648" y="1600200"/>
            <a:ext cx="8153400" cy="4495800"/>
          </a:xfrm>
        </p:spPr>
        <p:txBody>
          <a:bodyPr>
            <a:normAutofit fontScale="62500" lnSpcReduction="20000"/>
          </a:bodyPr>
          <a:lstStyle/>
          <a:p>
            <a:pPr marL="0" indent="0">
              <a:buNone/>
            </a:pPr>
            <a:r>
              <a:rPr lang="en-US" sz="4500" b="1" dirty="0"/>
              <a:t>Friday October 27 from 6-9pm. </a:t>
            </a:r>
            <a:r>
              <a:rPr lang="en-US" dirty="0"/>
              <a:t> </a:t>
            </a:r>
          </a:p>
          <a:p>
            <a:r>
              <a:rPr lang="en-US" dirty="0"/>
              <a:t>The event is free for PTA </a:t>
            </a:r>
            <a:r>
              <a:rPr lang="en-US" dirty="0" smtClean="0"/>
              <a:t>pledged </a:t>
            </a:r>
            <a:r>
              <a:rPr lang="en-US" dirty="0"/>
              <a:t>members.  For </a:t>
            </a:r>
            <a:r>
              <a:rPr lang="en-US" dirty="0" smtClean="0"/>
              <a:t>non-PTA pledged </a:t>
            </a:r>
            <a:r>
              <a:rPr lang="en-US" dirty="0"/>
              <a:t>members, the cost to enter is $10 per family. </a:t>
            </a:r>
          </a:p>
          <a:p>
            <a:r>
              <a:rPr lang="en-US" dirty="0"/>
              <a:t>We will be selling pizza, soda and baked goods. There will be dancing in the gym and Bingo in the cafeteria.  </a:t>
            </a:r>
          </a:p>
          <a:p>
            <a:r>
              <a:rPr lang="en-US" dirty="0"/>
              <a:t>Each classroom has a parent representative who is putting together a class basket, theme of their choice.  Tickets can be purchased to enter a raffle for the basket of your choice.  The drawing for the baskets will happen towards the end of the evening.</a:t>
            </a:r>
          </a:p>
          <a:p>
            <a:r>
              <a:rPr lang="en-US" dirty="0">
                <a:highlight>
                  <a:srgbClr val="FFFF00"/>
                </a:highlight>
              </a:rPr>
              <a:t>We need volunteers to bake cookies, brownies, cupcakes or rice crispy treats. </a:t>
            </a:r>
            <a:r>
              <a:rPr lang="en-US" dirty="0" smtClean="0">
                <a:highlight>
                  <a:srgbClr val="FFFF00"/>
                </a:highlight>
              </a:rPr>
              <a:t> Please </a:t>
            </a:r>
            <a:r>
              <a:rPr lang="en-US" dirty="0">
                <a:highlight>
                  <a:srgbClr val="FFFF00"/>
                </a:highlight>
              </a:rPr>
              <a:t>no nuts and please individually wrap each item so it is ready to sell. Either with two cookies in a bag, etc. And a few other volunteer slots are open, please sign up at PTAvenue.com. </a:t>
            </a:r>
            <a:endParaRPr lang="en-US" dirty="0"/>
          </a:p>
          <a:p>
            <a:r>
              <a:rPr lang="en-US" dirty="0"/>
              <a:t>Please email </a:t>
            </a:r>
            <a:r>
              <a:rPr lang="en-US" dirty="0">
                <a:hlinkClick r:id="rId2"/>
              </a:rPr>
              <a:t>Kellydeshields@gmail.com</a:t>
            </a:r>
            <a:r>
              <a:rPr lang="en-US" dirty="0"/>
              <a:t> if you wish to volunteer or have questions about the event.  We look forward to seeing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65" y="156743"/>
            <a:ext cx="4570197" cy="1031081"/>
          </a:xfrm>
          <a:prstGeom prst="rect">
            <a:avLst/>
          </a:prstGeom>
        </p:spPr>
      </p:pic>
    </p:spTree>
    <p:extLst>
      <p:ext uri="{BB962C8B-B14F-4D97-AF65-F5344CB8AC3E}">
        <p14:creationId xmlns:p14="http://schemas.microsoft.com/office/powerpoint/2010/main" val="399220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Fair</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18</a:t>
            </a:fld>
            <a:endParaRPr lang="en-US"/>
          </a:p>
        </p:txBody>
      </p:sp>
      <p:sp>
        <p:nvSpPr>
          <p:cNvPr id="4" name="Content Placeholder 3"/>
          <p:cNvSpPr>
            <a:spLocks noGrp="1"/>
          </p:cNvSpPr>
          <p:nvPr>
            <p:ph sz="quarter" idx="1"/>
          </p:nvPr>
        </p:nvSpPr>
        <p:spPr>
          <a:xfrm>
            <a:off x="612648" y="1600200"/>
            <a:ext cx="4949952" cy="4495800"/>
          </a:xfrm>
        </p:spPr>
        <p:txBody>
          <a:bodyPr>
            <a:normAutofit lnSpcReduction="10000"/>
          </a:bodyPr>
          <a:lstStyle/>
          <a:p>
            <a:r>
              <a:rPr lang="en-US" dirty="0"/>
              <a:t>November 13-17, 2017</a:t>
            </a:r>
          </a:p>
          <a:p>
            <a:r>
              <a:rPr lang="en-US" dirty="0"/>
              <a:t>Family night is Wednesday, Nov 15 </a:t>
            </a:r>
            <a:endParaRPr lang="en-US" dirty="0" smtClean="0"/>
          </a:p>
          <a:p>
            <a:r>
              <a:rPr lang="en-US" dirty="0" smtClean="0"/>
              <a:t>4-8PM</a:t>
            </a:r>
            <a:endParaRPr lang="en-US" dirty="0"/>
          </a:p>
          <a:p>
            <a:r>
              <a:rPr lang="en-US" dirty="0"/>
              <a:t>Open during Thanksgiving luncheon on Thursday, Nov 16 </a:t>
            </a:r>
          </a:p>
          <a:p>
            <a:r>
              <a:rPr lang="en-US" dirty="0"/>
              <a:t>Questions? Contact Teresa Fletcher </a:t>
            </a:r>
            <a:r>
              <a:rPr lang="en-US" dirty="0">
                <a:hlinkClick r:id="rId2"/>
              </a:rPr>
              <a:t>tlfletcher2@gmail.com</a:t>
            </a:r>
            <a:r>
              <a:rPr lang="en-US" dirty="0"/>
              <a:t>   </a:t>
            </a:r>
          </a:p>
        </p:txBody>
      </p:sp>
      <p:pic>
        <p:nvPicPr>
          <p:cNvPr id="5" name="Shape 57"/>
          <p:cNvPicPr preferRelativeResize="0"/>
          <p:nvPr/>
        </p:nvPicPr>
        <p:blipFill>
          <a:blip r:embed="rId3">
            <a:alphaModFix/>
          </a:blip>
          <a:stretch>
            <a:fillRect/>
          </a:stretch>
        </p:blipFill>
        <p:spPr>
          <a:xfrm>
            <a:off x="5562600" y="1631576"/>
            <a:ext cx="3073301" cy="2478533"/>
          </a:xfrm>
          <a:prstGeom prst="rect">
            <a:avLst/>
          </a:prstGeom>
          <a:noFill/>
          <a:ln>
            <a:noFill/>
          </a:ln>
        </p:spPr>
      </p:pic>
    </p:spTree>
    <p:extLst>
      <p:ext uri="{BB962C8B-B14F-4D97-AF65-F5344CB8AC3E}">
        <p14:creationId xmlns:p14="http://schemas.microsoft.com/office/powerpoint/2010/main" val="187697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Days</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19</a:t>
            </a:fld>
            <a:endParaRPr lang="en-US"/>
          </a:p>
        </p:txBody>
      </p:sp>
      <p:sp>
        <p:nvSpPr>
          <p:cNvPr id="4" name="Content Placeholder 3"/>
          <p:cNvSpPr>
            <a:spLocks noGrp="1"/>
          </p:cNvSpPr>
          <p:nvPr>
            <p:ph sz="quarter" idx="1"/>
          </p:nvPr>
        </p:nvSpPr>
        <p:spPr>
          <a:xfrm>
            <a:off x="612648" y="1600200"/>
            <a:ext cx="5864352" cy="4495800"/>
          </a:xfrm>
        </p:spPr>
        <p:txBody>
          <a:bodyPr>
            <a:normAutofit lnSpcReduction="10000"/>
          </a:bodyPr>
          <a:lstStyle/>
          <a:p>
            <a:r>
              <a:rPr lang="en-US" dirty="0"/>
              <a:t>Chick-fil-A earned us $500!!</a:t>
            </a:r>
          </a:p>
          <a:p>
            <a:r>
              <a:rPr lang="en-US" dirty="0"/>
              <a:t>The next dining </a:t>
            </a:r>
            <a:r>
              <a:rPr lang="en-US" dirty="0" smtClean="0"/>
              <a:t>day: </a:t>
            </a:r>
            <a:r>
              <a:rPr lang="en-US" dirty="0"/>
              <a:t>Tuesday December 5 at MOD pizza in </a:t>
            </a:r>
            <a:r>
              <a:rPr lang="en-US" dirty="0" err="1"/>
              <a:t>Greenbriar</a:t>
            </a:r>
            <a:r>
              <a:rPr lang="en-US" dirty="0"/>
              <a:t>.  </a:t>
            </a:r>
            <a:endParaRPr lang="en-US" dirty="0" smtClean="0"/>
          </a:p>
          <a:p>
            <a:pPr lvl="1"/>
            <a:r>
              <a:rPr lang="en-US" dirty="0" smtClean="0"/>
              <a:t>MOD </a:t>
            </a:r>
            <a:r>
              <a:rPr lang="en-US" dirty="0"/>
              <a:t>will give 20% of purchases all day to anyone who shows a printed or digital flyer.  </a:t>
            </a:r>
            <a:endParaRPr lang="en-US" dirty="0" smtClean="0"/>
          </a:p>
          <a:p>
            <a:pPr lvl="2"/>
            <a:r>
              <a:rPr lang="en-US" dirty="0" smtClean="0"/>
              <a:t>Must </a:t>
            </a:r>
            <a:r>
              <a:rPr lang="en-US" dirty="0"/>
              <a:t>have the Lees Corner flyer </a:t>
            </a:r>
            <a:r>
              <a:rPr lang="en-US" dirty="0" smtClean="0"/>
              <a:t>to give </a:t>
            </a:r>
            <a:r>
              <a:rPr lang="en-US" dirty="0"/>
              <a:t>credit to the school. </a:t>
            </a:r>
            <a:endParaRPr lang="en-US" dirty="0" smtClean="0"/>
          </a:p>
          <a:p>
            <a:pPr lvl="2"/>
            <a:r>
              <a:rPr lang="en-US" dirty="0" smtClean="0"/>
              <a:t>Look </a:t>
            </a:r>
            <a:r>
              <a:rPr lang="en-US" dirty="0"/>
              <a:t>for that flyer to go out sometime in mid to late November.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276600"/>
            <a:ext cx="1475008" cy="1404464"/>
          </a:xfrm>
          <a:prstGeom prst="rect">
            <a:avLst/>
          </a:prstGeom>
        </p:spPr>
      </p:pic>
      <p:pic>
        <p:nvPicPr>
          <p:cNvPr id="7" name="Picture 6" descr="如何做出聰明的logo？ ~ Photoshop 私藏筆記"/>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307" y="1828800"/>
            <a:ext cx="1874520" cy="950976"/>
          </a:xfrm>
          <a:prstGeom prst="rect">
            <a:avLst/>
          </a:prstGeom>
        </p:spPr>
      </p:pic>
    </p:spTree>
    <p:extLst>
      <p:ext uri="{BB962C8B-B14F-4D97-AF65-F5344CB8AC3E}">
        <p14:creationId xmlns:p14="http://schemas.microsoft.com/office/powerpoint/2010/main" val="122870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a:t>
            </a:r>
            <a:endParaRPr lang="en-US" dirty="0"/>
          </a:p>
        </p:txBody>
      </p:sp>
      <p:sp>
        <p:nvSpPr>
          <p:cNvPr id="3" name="Content Placeholder 2"/>
          <p:cNvSpPr>
            <a:spLocks noGrp="1"/>
          </p:cNvSpPr>
          <p:nvPr>
            <p:ph sz="quarter" idx="1"/>
          </p:nvPr>
        </p:nvSpPr>
        <p:spPr/>
        <p:txBody>
          <a:bodyPr numCol="2">
            <a:normAutofit/>
          </a:bodyPr>
          <a:lstStyle/>
          <a:p>
            <a:r>
              <a:rPr lang="en-US" sz="2400" dirty="0" smtClean="0"/>
              <a:t>Kay Shear</a:t>
            </a:r>
          </a:p>
          <a:p>
            <a:r>
              <a:rPr lang="en-US" sz="2400" dirty="0" smtClean="0"/>
              <a:t>Julie Chang</a:t>
            </a:r>
          </a:p>
          <a:p>
            <a:r>
              <a:rPr lang="en-US" sz="2400" dirty="0" smtClean="0"/>
              <a:t>Joanne Fulmer</a:t>
            </a:r>
          </a:p>
          <a:p>
            <a:r>
              <a:rPr lang="en-US" sz="2400" dirty="0" smtClean="0"/>
              <a:t>Stephanie Kohne</a:t>
            </a:r>
          </a:p>
          <a:p>
            <a:r>
              <a:rPr lang="en-US" sz="2400" dirty="0" smtClean="0"/>
              <a:t>Allison Wehnueller</a:t>
            </a:r>
          </a:p>
          <a:p>
            <a:r>
              <a:rPr lang="en-US" sz="2400" dirty="0" smtClean="0"/>
              <a:t>Stephanie Baez</a:t>
            </a:r>
          </a:p>
          <a:p>
            <a:r>
              <a:rPr lang="en-US" sz="2400" dirty="0" smtClean="0"/>
              <a:t>Michelle Denny</a:t>
            </a:r>
          </a:p>
          <a:p>
            <a:r>
              <a:rPr lang="en-US" sz="2400" dirty="0" smtClean="0"/>
              <a:t>Brittany Poole</a:t>
            </a:r>
          </a:p>
          <a:p>
            <a:r>
              <a:rPr lang="en-US" sz="2400" dirty="0" smtClean="0"/>
              <a:t>Cristina Doughtery</a:t>
            </a:r>
          </a:p>
          <a:p>
            <a:r>
              <a:rPr lang="en-US" sz="2400" dirty="0" smtClean="0"/>
              <a:t>Bob D’Amato</a:t>
            </a:r>
          </a:p>
          <a:p>
            <a:r>
              <a:rPr lang="en-US" sz="2400" dirty="0" smtClean="0"/>
              <a:t>VaRonica Sloan</a:t>
            </a:r>
          </a:p>
          <a:p>
            <a:r>
              <a:rPr lang="en-US" sz="2400" dirty="0" smtClean="0"/>
              <a:t>Ms. Tapper</a:t>
            </a:r>
          </a:p>
          <a:p>
            <a:r>
              <a:rPr lang="en-US" sz="2400" dirty="0" smtClean="0"/>
              <a:t>Kristen Lynch</a:t>
            </a:r>
            <a:endParaRPr lang="en-US" sz="2400" dirty="0"/>
          </a:p>
          <a:p>
            <a:r>
              <a:rPr lang="en-US" sz="2400" dirty="0" smtClean="0"/>
              <a:t>Vicki McGorty</a:t>
            </a:r>
          </a:p>
          <a:p>
            <a:r>
              <a:rPr lang="en-US" sz="2400" dirty="0" smtClean="0"/>
              <a:t>Lisa Tilley</a:t>
            </a:r>
          </a:p>
          <a:p>
            <a:r>
              <a:rPr lang="en-US" sz="2400" dirty="0" smtClean="0"/>
              <a:t>Kelly D’Sheilds</a:t>
            </a:r>
          </a:p>
          <a:p>
            <a:r>
              <a:rPr lang="en-US" sz="2400" dirty="0" smtClean="0"/>
              <a:t>Christine Pimentel</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271" y="152400"/>
            <a:ext cx="1101494" cy="1095375"/>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3F0AF2E6-A38B-4EF6-89B6-00005E8DFE38}" type="slidenum">
              <a:rPr lang="en-US" smtClean="0"/>
              <a:t>2</a:t>
            </a:fld>
            <a:endParaRPr lang="en-US"/>
          </a:p>
        </p:txBody>
      </p:sp>
    </p:spTree>
    <p:extLst>
      <p:ext uri="{BB962C8B-B14F-4D97-AF65-F5344CB8AC3E}">
        <p14:creationId xmlns:p14="http://schemas.microsoft.com/office/powerpoint/2010/main" val="224485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baseline="30000" dirty="0"/>
              <a:t>th</a:t>
            </a:r>
            <a:r>
              <a:rPr lang="en-US" dirty="0"/>
              <a:t> Grade Basketball</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20</a:t>
            </a:fld>
            <a:endParaRPr lang="en-US"/>
          </a:p>
        </p:txBody>
      </p:sp>
      <p:sp>
        <p:nvSpPr>
          <p:cNvPr id="4" name="Content Placeholder 3"/>
          <p:cNvSpPr>
            <a:spLocks noGrp="1"/>
          </p:cNvSpPr>
          <p:nvPr>
            <p:ph sz="quarter" idx="1"/>
          </p:nvPr>
        </p:nvSpPr>
        <p:spPr>
          <a:xfrm>
            <a:off x="3505200" y="1600200"/>
            <a:ext cx="5260848" cy="4495800"/>
          </a:xfrm>
        </p:spPr>
        <p:txBody>
          <a:bodyPr>
            <a:normAutofit fontScale="92500"/>
          </a:bodyPr>
          <a:lstStyle/>
          <a:p>
            <a:r>
              <a:rPr lang="en-US" dirty="0"/>
              <a:t>Save the date! March 9, 2017</a:t>
            </a:r>
          </a:p>
          <a:p>
            <a:r>
              <a:rPr lang="en-US" dirty="0"/>
              <a:t>Identify coaches and schedule practices</a:t>
            </a:r>
          </a:p>
          <a:p>
            <a:r>
              <a:rPr lang="en-US" dirty="0"/>
              <a:t>Meet with Oak Hill to decide on half time games and coordinate the event</a:t>
            </a:r>
          </a:p>
          <a:p>
            <a:r>
              <a:rPr lang="en-US" dirty="0"/>
              <a:t>Please contact Julie Chang if you’re interested in helping. We will need LOTS of volunteers!</a:t>
            </a:r>
          </a:p>
          <a:p>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600200"/>
            <a:ext cx="3082376" cy="2049780"/>
          </a:xfrm>
          <a:prstGeom prst="rect">
            <a:avLst/>
          </a:prstGeom>
        </p:spPr>
      </p:pic>
    </p:spTree>
    <p:extLst>
      <p:ext uri="{BB962C8B-B14F-4D97-AF65-F5344CB8AC3E}">
        <p14:creationId xmlns:p14="http://schemas.microsoft.com/office/powerpoint/2010/main" val="82890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788B407A-0C50-4573-ACB7-F2F15B485CC1}"/>
              </a:ext>
            </a:extLst>
          </p:cNvPr>
          <p:cNvGraphicFramePr>
            <a:graphicFrameLocks noGrp="1"/>
          </p:cNvGraphicFramePr>
          <p:nvPr/>
        </p:nvGraphicFramePr>
        <p:xfrm>
          <a:off x="1089025" y="1762919"/>
          <a:ext cx="7200899" cy="4200525"/>
        </p:xfrm>
        <a:graphic>
          <a:graphicData uri="http://schemas.openxmlformats.org/drawingml/2006/table">
            <a:tbl>
              <a:tblPr/>
              <a:tblGrid>
                <a:gridCol w="294496">
                  <a:extLst>
                    <a:ext uri="{9D8B030D-6E8A-4147-A177-3AD203B41FA5}">
                      <a16:colId xmlns="" xmlns:a16="http://schemas.microsoft.com/office/drawing/2014/main" val="3442029556"/>
                    </a:ext>
                  </a:extLst>
                </a:gridCol>
                <a:gridCol w="256496">
                  <a:extLst>
                    <a:ext uri="{9D8B030D-6E8A-4147-A177-3AD203B41FA5}">
                      <a16:colId xmlns="" xmlns:a16="http://schemas.microsoft.com/office/drawing/2014/main" val="2744701501"/>
                    </a:ext>
                  </a:extLst>
                </a:gridCol>
                <a:gridCol w="2802461">
                  <a:extLst>
                    <a:ext uri="{9D8B030D-6E8A-4147-A177-3AD203B41FA5}">
                      <a16:colId xmlns="" xmlns:a16="http://schemas.microsoft.com/office/drawing/2014/main" val="1572296836"/>
                    </a:ext>
                  </a:extLst>
                </a:gridCol>
                <a:gridCol w="1282482">
                  <a:extLst>
                    <a:ext uri="{9D8B030D-6E8A-4147-A177-3AD203B41FA5}">
                      <a16:colId xmlns="" xmlns:a16="http://schemas.microsoft.com/office/drawing/2014/main" val="2077717377"/>
                    </a:ext>
                  </a:extLst>
                </a:gridCol>
                <a:gridCol w="1282482">
                  <a:extLst>
                    <a:ext uri="{9D8B030D-6E8A-4147-A177-3AD203B41FA5}">
                      <a16:colId xmlns="" xmlns:a16="http://schemas.microsoft.com/office/drawing/2014/main" val="2277483253"/>
                    </a:ext>
                  </a:extLst>
                </a:gridCol>
                <a:gridCol w="1282482">
                  <a:extLst>
                    <a:ext uri="{9D8B030D-6E8A-4147-A177-3AD203B41FA5}">
                      <a16:colId xmlns="" xmlns:a16="http://schemas.microsoft.com/office/drawing/2014/main" val="2488073304"/>
                    </a:ext>
                  </a:extLst>
                </a:gridCol>
              </a:tblGrid>
              <a:tr h="200025">
                <a:tc gridSpan="4">
                  <a:txBody>
                    <a:bodyPr/>
                    <a:lstStyle/>
                    <a:p>
                      <a:pPr algn="ctr" fontAlgn="b"/>
                      <a:r>
                        <a:rPr lang="en-US" sz="1200" b="1" i="0" u="none" strike="noStrike">
                          <a:solidFill>
                            <a:srgbClr val="000000"/>
                          </a:solidFill>
                          <a:effectLst/>
                          <a:latin typeface="Calibri" panose="020F0502020204030204" pitchFamily="34" charset="0"/>
                        </a:rPr>
                        <a:t>Lees Corner PTA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3593677201"/>
                  </a:ext>
                </a:extLst>
              </a:tr>
              <a:tr h="200025">
                <a:tc gridSpan="4">
                  <a:txBody>
                    <a:bodyPr/>
                    <a:lstStyle/>
                    <a:p>
                      <a:pPr algn="ctr" fontAlgn="b"/>
                      <a:r>
                        <a:rPr lang="en-US" sz="1200" b="1" i="0" u="none" strike="noStrike">
                          <a:solidFill>
                            <a:srgbClr val="000000"/>
                          </a:solidFill>
                          <a:effectLst/>
                          <a:latin typeface="Calibri" panose="020F0502020204030204" pitchFamily="34" charset="0"/>
                        </a:rPr>
                        <a:t>2017 - 2018 Budget vs. Actuals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614473045"/>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Budget </a:t>
                      </a:r>
                    </a:p>
                  </a:txBody>
                  <a:tcPr marL="9525" marR="9525" marT="9525" marB="0">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Actuals </a:t>
                      </a:r>
                    </a:p>
                  </a:txBody>
                  <a:tcPr marL="9525" marR="9525" marT="9525" marB="0">
                    <a:lnL>
                      <a:noFill/>
                    </a:lnL>
                    <a:lnR>
                      <a:noFill/>
                    </a:lnR>
                    <a:lnT>
                      <a:noFill/>
                    </a:lnT>
                    <a:lnB>
                      <a:noFill/>
                    </a:lnB>
                  </a:tcPr>
                </a:tc>
                <a:tc>
                  <a:txBody>
                    <a:bodyPr/>
                    <a:lstStyle/>
                    <a:p>
                      <a:pPr algn="ctr" fontAlgn="t"/>
                      <a:r>
                        <a:rPr lang="en-US" sz="1200" b="1" i="0" u="none" strike="noStrike">
                          <a:solidFill>
                            <a:srgbClr val="000000"/>
                          </a:solidFill>
                          <a:effectLst/>
                          <a:latin typeface="Calibri" panose="020F0502020204030204" pitchFamily="34" charset="0"/>
                        </a:rPr>
                        <a:t> Variance </a:t>
                      </a:r>
                    </a:p>
                  </a:txBody>
                  <a:tcPr marL="9525" marR="9525" marT="9525" marB="0">
                    <a:lnL>
                      <a:noFill/>
                    </a:lnL>
                    <a:lnR>
                      <a:noFill/>
                    </a:lnR>
                    <a:lnT>
                      <a:noFill/>
                    </a:lnT>
                    <a:lnB>
                      <a:noFill/>
                    </a:lnB>
                  </a:tcPr>
                </a:tc>
                <a:extLst>
                  <a:ext uri="{0D108BD9-81ED-4DB2-BD59-A6C34878D82A}">
                    <a16:rowId xmlns="" xmlns:a16="http://schemas.microsoft.com/office/drawing/2014/main" val="2199759989"/>
                  </a:ext>
                </a:extLst>
              </a:tr>
              <a:tr h="200025">
                <a:tc gridSpan="3">
                  <a:txBody>
                    <a:bodyPr/>
                    <a:lstStyle/>
                    <a:p>
                      <a:pPr algn="l" fontAlgn="b"/>
                      <a:r>
                        <a:rPr lang="en-US" sz="1200" b="1" i="0" u="none" strike="noStrike">
                          <a:solidFill>
                            <a:srgbClr val="FFFFFF"/>
                          </a:solidFill>
                          <a:effectLst/>
                          <a:latin typeface="Calibri" panose="020F0502020204030204" pitchFamily="34" charset="0"/>
                        </a:rPr>
                        <a:t>2000 Sources of Income (Net)</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 xmlns:a16="http://schemas.microsoft.com/office/drawing/2014/main" val="17625516"/>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Dues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14,000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17,630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3,630 </a:t>
                      </a:r>
                    </a:p>
                  </a:txBody>
                  <a:tcPr marL="9525" marR="9525" marT="9525" marB="0" anchor="b">
                    <a:lnL>
                      <a:noFill/>
                    </a:lnL>
                    <a:lnR>
                      <a:noFill/>
                    </a:lnR>
                    <a:lnT>
                      <a:noFill/>
                    </a:lnT>
                    <a:lnB>
                      <a:noFill/>
                    </a:lnB>
                  </a:tcPr>
                </a:tc>
                <a:extLst>
                  <a:ext uri="{0D108BD9-81ED-4DB2-BD59-A6C34878D82A}">
                    <a16:rowId xmlns="" xmlns:a16="http://schemas.microsoft.com/office/drawing/2014/main" val="2725310089"/>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Donations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 xmlns:a16="http://schemas.microsoft.com/office/drawing/2014/main" val="2573700115"/>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   </a:t>
                      </a:r>
                    </a:p>
                  </a:txBody>
                  <a:tcPr marL="9525" marR="9525" marT="9525" marB="0" anchor="b">
                    <a:lnL>
                      <a:noFill/>
                    </a:lnL>
                    <a:lnR>
                      <a:noFill/>
                    </a:lnR>
                    <a:lnT>
                      <a:noFill/>
                    </a:lnT>
                    <a:lnB>
                      <a:noFill/>
                    </a:lnB>
                  </a:tcPr>
                </a:tc>
                <a:extLst>
                  <a:ext uri="{0D108BD9-81ED-4DB2-BD59-A6C34878D82A}">
                    <a16:rowId xmlns="" xmlns:a16="http://schemas.microsoft.com/office/drawing/2014/main" val="224004705"/>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7,500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(7,500)</a:t>
                      </a:r>
                    </a:p>
                  </a:txBody>
                  <a:tcPr marL="9525" marR="9525" marT="9525" marB="0" anchor="b">
                    <a:lnL>
                      <a:noFill/>
                    </a:lnL>
                    <a:lnR>
                      <a:noFill/>
                    </a:lnR>
                    <a:lnT>
                      <a:noFill/>
                    </a:lnT>
                    <a:lnB>
                      <a:noFill/>
                    </a:lnB>
                  </a:tcPr>
                </a:tc>
                <a:extLst>
                  <a:ext uri="{0D108BD9-81ED-4DB2-BD59-A6C34878D82A}">
                    <a16:rowId xmlns="" xmlns:a16="http://schemas.microsoft.com/office/drawing/2014/main" val="2051607304"/>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Spirit Wear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 xmlns:a16="http://schemas.microsoft.com/office/drawing/2014/main" val="3761690282"/>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Dining Days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a:t>
                      </a:r>
                    </a:p>
                  </a:txBody>
                  <a:tcPr marL="9525" marR="9525" marT="9525" marB="0" anchor="b">
                    <a:lnL>
                      <a:noFill/>
                    </a:lnL>
                    <a:lnR>
                      <a:noFill/>
                    </a:lnR>
                    <a:lnT>
                      <a:noFill/>
                    </a:lnT>
                    <a:lnB>
                      <a:noFill/>
                    </a:lnB>
                  </a:tcPr>
                </a:tc>
                <a:extLst>
                  <a:ext uri="{0D108BD9-81ED-4DB2-BD59-A6C34878D82A}">
                    <a16:rowId xmlns="" xmlns:a16="http://schemas.microsoft.com/office/drawing/2014/main" val="4282690449"/>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Grocery Receipts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(5,500)</a:t>
                      </a:r>
                    </a:p>
                  </a:txBody>
                  <a:tcPr marL="9525" marR="9525" marT="9525" marB="0" anchor="b">
                    <a:lnL>
                      <a:noFill/>
                    </a:lnL>
                    <a:lnR>
                      <a:noFill/>
                    </a:lnR>
                    <a:lnT>
                      <a:noFill/>
                    </a:lnT>
                    <a:lnB>
                      <a:noFill/>
                    </a:lnB>
                  </a:tcPr>
                </a:tc>
                <a:extLst>
                  <a:ext uri="{0D108BD9-81ED-4DB2-BD59-A6C34878D82A}">
                    <a16:rowId xmlns="" xmlns:a16="http://schemas.microsoft.com/office/drawing/2014/main" val="4290310646"/>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Box Top Program/School-Pak</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142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(258)</a:t>
                      </a:r>
                    </a:p>
                  </a:txBody>
                  <a:tcPr marL="9525" marR="9525" marT="9525" marB="0" anchor="b">
                    <a:lnL>
                      <a:noFill/>
                    </a:lnL>
                    <a:lnR>
                      <a:noFill/>
                    </a:lnR>
                    <a:lnT>
                      <a:noFill/>
                    </a:lnT>
                    <a:lnB>
                      <a:noFill/>
                    </a:lnB>
                  </a:tcPr>
                </a:tc>
                <a:extLst>
                  <a:ext uri="{0D108BD9-81ED-4DB2-BD59-A6C34878D82A}">
                    <a16:rowId xmlns="" xmlns:a16="http://schemas.microsoft.com/office/drawing/2014/main" val="643358561"/>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a:t>
                      </a:r>
                    </a:p>
                  </a:txBody>
                  <a:tcPr marL="9525" marR="9525" marT="9525" marB="0" anchor="b">
                    <a:lnL>
                      <a:noFill/>
                    </a:lnL>
                    <a:lnR>
                      <a:noFill/>
                    </a:lnR>
                    <a:lnT>
                      <a:noFill/>
                    </a:lnT>
                    <a:lnB>
                      <a:noFill/>
                    </a:lnB>
                  </a:tcPr>
                </a:tc>
                <a:extLst>
                  <a:ext uri="{0D108BD9-81ED-4DB2-BD59-A6C34878D82A}">
                    <a16:rowId xmlns="" xmlns:a16="http://schemas.microsoft.com/office/drawing/2014/main" val="2397858055"/>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Extra Curricular Activities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562795058"/>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Overtime Athletics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(3,700)</a:t>
                      </a:r>
                    </a:p>
                  </a:txBody>
                  <a:tcPr marL="9525" marR="9525" marT="9525" marB="0" anchor="b">
                    <a:lnL>
                      <a:noFill/>
                    </a:lnL>
                    <a:lnR>
                      <a:noFill/>
                    </a:lnR>
                    <a:lnT>
                      <a:noFill/>
                    </a:lnT>
                    <a:lnB>
                      <a:noFill/>
                    </a:lnB>
                  </a:tcPr>
                </a:tc>
                <a:extLst>
                  <a:ext uri="{0D108BD9-81ED-4DB2-BD59-A6C34878D82A}">
                    <a16:rowId xmlns="" xmlns:a16="http://schemas.microsoft.com/office/drawing/2014/main" val="3715705260"/>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Programs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7,369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6,869 </a:t>
                      </a:r>
                    </a:p>
                  </a:txBody>
                  <a:tcPr marL="9525" marR="9525" marT="9525" marB="0" anchor="b">
                    <a:lnL>
                      <a:noFill/>
                    </a:lnL>
                    <a:lnR>
                      <a:noFill/>
                    </a:lnR>
                    <a:lnT>
                      <a:noFill/>
                    </a:lnT>
                    <a:lnB>
                      <a:noFill/>
                    </a:lnB>
                  </a:tcPr>
                </a:tc>
                <a:extLst>
                  <a:ext uri="{0D108BD9-81ED-4DB2-BD59-A6C34878D82A}">
                    <a16:rowId xmlns="" xmlns:a16="http://schemas.microsoft.com/office/drawing/2014/main" val="3900158860"/>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Book Fair</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a:t>
                      </a:r>
                    </a:p>
                  </a:txBody>
                  <a:tcPr marL="9525" marR="9525" marT="9525" marB="0" anchor="b">
                    <a:lnL>
                      <a:noFill/>
                    </a:lnL>
                    <a:lnR>
                      <a:noFill/>
                    </a:lnR>
                    <a:lnT>
                      <a:noFill/>
                    </a:lnT>
                    <a:lnB>
                      <a:noFill/>
                    </a:lnB>
                  </a:tcPr>
                </a:tc>
                <a:extLst>
                  <a:ext uri="{0D108BD9-81ED-4DB2-BD59-A6C34878D82A}">
                    <a16:rowId xmlns="" xmlns:a16="http://schemas.microsoft.com/office/drawing/2014/main" val="2081331225"/>
                  </a:ext>
                </a:extLst>
              </a:tr>
              <a:tr h="200025">
                <a:tc gridSpan="3">
                  <a:txBody>
                    <a:bodyPr/>
                    <a:lstStyle/>
                    <a:p>
                      <a:pPr algn="l" fontAlgn="b"/>
                      <a:r>
                        <a:rPr lang="en-US" sz="1200" b="0" i="0" u="none" strike="noStrike">
                          <a:solidFill>
                            <a:srgbClr val="000000"/>
                          </a:solidFill>
                          <a:effectLst/>
                          <a:latin typeface="Calibri" panose="020F0502020204030204" pitchFamily="34" charset="0"/>
                        </a:rPr>
                        <a:t>Total Sources of Income</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41,300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25,641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(15,659)</a:t>
                      </a:r>
                    </a:p>
                  </a:txBody>
                  <a:tcPr marL="9525" marR="9525" marT="9525" marB="0" anchor="b">
                    <a:lnL>
                      <a:noFill/>
                    </a:lnL>
                    <a:lnR>
                      <a:noFill/>
                    </a:lnR>
                    <a:lnT>
                      <a:noFill/>
                    </a:lnT>
                    <a:lnB>
                      <a:noFill/>
                    </a:lnB>
                    <a:solidFill>
                      <a:srgbClr val="8DB4E2"/>
                    </a:solidFill>
                  </a:tcPr>
                </a:tc>
                <a:extLst>
                  <a:ext uri="{0D108BD9-81ED-4DB2-BD59-A6C34878D82A}">
                    <a16:rowId xmlns="" xmlns:a16="http://schemas.microsoft.com/office/drawing/2014/main" val="1176411721"/>
                  </a:ext>
                </a:extLst>
              </a:tr>
              <a:tr h="200025">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Balance Brought Forward from PY</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28,750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622071417"/>
                  </a:ext>
                </a:extLst>
              </a:tr>
              <a:tr h="200025">
                <a:tc gridSpan="3">
                  <a:txBody>
                    <a:bodyPr/>
                    <a:lstStyle/>
                    <a:p>
                      <a:pPr algn="l" fontAlgn="b"/>
                      <a:r>
                        <a:rPr lang="en-US" sz="1200" b="0" i="0" u="none" strike="noStrike">
                          <a:solidFill>
                            <a:srgbClr val="000000"/>
                          </a:solidFill>
                          <a:effectLst/>
                          <a:latin typeface="Calibri" panose="020F0502020204030204" pitchFamily="34" charset="0"/>
                        </a:rPr>
                        <a:t>Total Source of Income (including PY Funds)</a:t>
                      </a:r>
                    </a:p>
                  </a:txBody>
                  <a:tcPr marL="9525" marR="9525" marT="9525"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70,050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25,641 </a:t>
                      </a:r>
                    </a:p>
                  </a:txBody>
                  <a:tcPr marL="9525" marR="9525" marT="9525" marB="0" anchor="b">
                    <a:lnL>
                      <a:noFill/>
                    </a:lnL>
                    <a:lnR>
                      <a:noFill/>
                    </a:lnR>
                    <a:lnT>
                      <a:noFill/>
                    </a:lnT>
                    <a:lnB>
                      <a:noFill/>
                    </a:lnB>
                    <a:solidFill>
                      <a:srgbClr val="8DB4E2"/>
                    </a:solidFill>
                  </a:tcPr>
                </a:tc>
                <a:tc>
                  <a:txBody>
                    <a:bodyPr/>
                    <a:lstStyle/>
                    <a:p>
                      <a:pPr algn="l" fontAlgn="b"/>
                      <a:r>
                        <a:rPr lang="en-US" sz="1200" b="0" i="0" u="none" strike="noStrike">
                          <a:solidFill>
                            <a:srgbClr val="000000"/>
                          </a:solidFill>
                          <a:effectLst/>
                          <a:latin typeface="Calibri" panose="020F0502020204030204" pitchFamily="34" charset="0"/>
                        </a:rPr>
                        <a:t> $                (15,659)</a:t>
                      </a:r>
                    </a:p>
                  </a:txBody>
                  <a:tcPr marL="9525" marR="9525" marT="9525" marB="0" anchor="b">
                    <a:lnL>
                      <a:noFill/>
                    </a:lnL>
                    <a:lnR>
                      <a:noFill/>
                    </a:lnR>
                    <a:lnT>
                      <a:noFill/>
                    </a:lnT>
                    <a:lnB>
                      <a:noFill/>
                    </a:lnB>
                    <a:solidFill>
                      <a:srgbClr val="8DB4E2"/>
                    </a:solidFill>
                  </a:tcPr>
                </a:tc>
                <a:extLst>
                  <a:ext uri="{0D108BD9-81ED-4DB2-BD59-A6C34878D82A}">
                    <a16:rowId xmlns="" xmlns:a16="http://schemas.microsoft.com/office/drawing/2014/main" val="2818661972"/>
                  </a:ext>
                </a:extLst>
              </a:tr>
              <a:tr h="200025">
                <a:tc gridSpan="3">
                  <a:txBody>
                    <a:bodyPr/>
                    <a:lstStyle/>
                    <a:p>
                      <a:pPr algn="l" fontAlgn="b"/>
                      <a:r>
                        <a:rPr lang="en-US" sz="1200" b="0" i="0" u="none" strike="noStrike">
                          <a:solidFill>
                            <a:srgbClr val="000000"/>
                          </a:solidFill>
                          <a:effectLst/>
                          <a:latin typeface="Calibri" panose="020F0502020204030204" pitchFamily="34" charset="0"/>
                        </a:rPr>
                        <a:t>* Balance in reserve account $25,305</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386217966"/>
                  </a:ext>
                </a:extLst>
              </a:tr>
            </a:tbl>
          </a:graphicData>
        </a:graphic>
      </p:graphicFrame>
    </p:spTree>
    <p:extLst>
      <p:ext uri="{BB962C8B-B14F-4D97-AF65-F5344CB8AC3E}">
        <p14:creationId xmlns:p14="http://schemas.microsoft.com/office/powerpoint/2010/main" val="212192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91F7C0EB-9DD5-470D-A5B8-A248DC9090E0}"/>
              </a:ext>
            </a:extLst>
          </p:cNvPr>
          <p:cNvGraphicFramePr>
            <a:graphicFrameLocks noGrp="1"/>
          </p:cNvGraphicFramePr>
          <p:nvPr/>
        </p:nvGraphicFramePr>
        <p:xfrm>
          <a:off x="1089025" y="2262981"/>
          <a:ext cx="7200899" cy="3200400"/>
        </p:xfrm>
        <a:graphic>
          <a:graphicData uri="http://schemas.openxmlformats.org/drawingml/2006/table">
            <a:tbl>
              <a:tblPr/>
              <a:tblGrid>
                <a:gridCol w="294496">
                  <a:extLst>
                    <a:ext uri="{9D8B030D-6E8A-4147-A177-3AD203B41FA5}">
                      <a16:colId xmlns="" xmlns:a16="http://schemas.microsoft.com/office/drawing/2014/main" val="1472793160"/>
                    </a:ext>
                  </a:extLst>
                </a:gridCol>
                <a:gridCol w="256496">
                  <a:extLst>
                    <a:ext uri="{9D8B030D-6E8A-4147-A177-3AD203B41FA5}">
                      <a16:colId xmlns="" xmlns:a16="http://schemas.microsoft.com/office/drawing/2014/main" val="2044205800"/>
                    </a:ext>
                  </a:extLst>
                </a:gridCol>
                <a:gridCol w="2802461">
                  <a:extLst>
                    <a:ext uri="{9D8B030D-6E8A-4147-A177-3AD203B41FA5}">
                      <a16:colId xmlns="" xmlns:a16="http://schemas.microsoft.com/office/drawing/2014/main" val="3221667308"/>
                    </a:ext>
                  </a:extLst>
                </a:gridCol>
                <a:gridCol w="1282482">
                  <a:extLst>
                    <a:ext uri="{9D8B030D-6E8A-4147-A177-3AD203B41FA5}">
                      <a16:colId xmlns="" xmlns:a16="http://schemas.microsoft.com/office/drawing/2014/main" val="81547892"/>
                    </a:ext>
                  </a:extLst>
                </a:gridCol>
                <a:gridCol w="1282482">
                  <a:extLst>
                    <a:ext uri="{9D8B030D-6E8A-4147-A177-3AD203B41FA5}">
                      <a16:colId xmlns="" xmlns:a16="http://schemas.microsoft.com/office/drawing/2014/main" val="1616715601"/>
                    </a:ext>
                  </a:extLst>
                </a:gridCol>
                <a:gridCol w="1282482">
                  <a:extLst>
                    <a:ext uri="{9D8B030D-6E8A-4147-A177-3AD203B41FA5}">
                      <a16:colId xmlns="" xmlns:a16="http://schemas.microsoft.com/office/drawing/2014/main" val="655578471"/>
                    </a:ext>
                  </a:extLst>
                </a:gridCol>
              </a:tblGrid>
              <a:tr h="200025">
                <a:tc gridSpan="3">
                  <a:txBody>
                    <a:bodyPr/>
                    <a:lstStyle/>
                    <a:p>
                      <a:pPr algn="l" fontAlgn="b"/>
                      <a:r>
                        <a:rPr lang="en-US" sz="1200" b="1" i="0" u="none" strike="noStrike">
                          <a:solidFill>
                            <a:srgbClr val="FFFFFF"/>
                          </a:solidFill>
                          <a:effectLst/>
                          <a:latin typeface="Calibri" panose="020F0502020204030204" pitchFamily="34" charset="0"/>
                        </a:rPr>
                        <a:t>4000 Expenses</a:t>
                      </a:r>
                    </a:p>
                  </a:txBody>
                  <a:tcPr marL="9525" marR="9525" marT="9525"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538DD5"/>
                    </a:solidFill>
                  </a:tcPr>
                </a:tc>
                <a:extLst>
                  <a:ext uri="{0D108BD9-81ED-4DB2-BD59-A6C34878D82A}">
                    <a16:rowId xmlns="" xmlns:a16="http://schemas.microsoft.com/office/drawing/2014/main" val="3272427935"/>
                  </a:ext>
                </a:extLst>
              </a:tr>
              <a:tr h="200025">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Fundraising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2966222556"/>
                  </a:ext>
                </a:extLst>
              </a:tr>
              <a:tr h="200025">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Membership</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139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(161)</a:t>
                      </a:r>
                    </a:p>
                  </a:txBody>
                  <a:tcPr marL="9525" marR="9525" marT="9525" marB="0" anchor="b">
                    <a:lnL>
                      <a:noFill/>
                    </a:lnL>
                    <a:lnR>
                      <a:noFill/>
                    </a:lnR>
                    <a:lnT>
                      <a:noFill/>
                    </a:lnT>
                    <a:lnB>
                      <a:noFill/>
                    </a:lnB>
                  </a:tcPr>
                </a:tc>
                <a:extLst>
                  <a:ext uri="{0D108BD9-81ED-4DB2-BD59-A6C34878D82A}">
                    <a16:rowId xmlns="" xmlns:a16="http://schemas.microsoft.com/office/drawing/2014/main" val="1595305673"/>
                  </a:ext>
                </a:extLst>
              </a:tr>
              <a:tr h="200025">
                <a:tc>
                  <a:txBody>
                    <a:bodyPr/>
                    <a:lstStyle/>
                    <a:p>
                      <a:pPr algn="l" fontAlgn="b"/>
                      <a:endParaRPr lang="en-US" sz="12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Hallowingo</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4,200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2,766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(1,434)</a:t>
                      </a:r>
                    </a:p>
                  </a:txBody>
                  <a:tcPr marL="9525" marR="9525" marT="9525" marB="0" anchor="b">
                    <a:lnL>
                      <a:noFill/>
                    </a:lnL>
                    <a:lnR>
                      <a:noFill/>
                    </a:lnR>
                    <a:lnT>
                      <a:noFill/>
                    </a:lnT>
                    <a:lnB>
                      <a:noFill/>
                    </a:lnB>
                  </a:tcPr>
                </a:tc>
                <a:extLst>
                  <a:ext uri="{0D108BD9-81ED-4DB2-BD59-A6C34878D82A}">
                    <a16:rowId xmlns="" xmlns:a16="http://schemas.microsoft.com/office/drawing/2014/main" val="3160992476"/>
                  </a:ext>
                </a:extLst>
              </a:tr>
              <a:tr h="200025">
                <a:tc>
                  <a:txBody>
                    <a:bodyPr/>
                    <a:lstStyle/>
                    <a:p>
                      <a:pPr algn="l" fontAlgn="b"/>
                      <a:r>
                        <a:rPr lang="en-US" sz="12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a:solidFill>
                            <a:srgbClr val="000000"/>
                          </a:solidFill>
                          <a:effectLst/>
                          <a:latin typeface="Calibri" panose="020F0502020204030204" pitchFamily="34" charset="0"/>
                        </a:rPr>
                        <a:t>Total Fundraising Expense</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4,500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2,905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(1,595)</a:t>
                      </a:r>
                    </a:p>
                  </a:txBody>
                  <a:tcPr marL="9525" marR="9525" marT="9525" marB="0" anchor="b">
                    <a:lnL>
                      <a:noFill/>
                    </a:lnL>
                    <a:lnR>
                      <a:noFill/>
                    </a:lnR>
                    <a:lnT>
                      <a:noFill/>
                    </a:lnT>
                    <a:lnB>
                      <a:noFill/>
                    </a:lnB>
                    <a:solidFill>
                      <a:srgbClr val="C5D9F1"/>
                    </a:solidFill>
                  </a:tcPr>
                </a:tc>
                <a:extLst>
                  <a:ext uri="{0D108BD9-81ED-4DB2-BD59-A6C34878D82A}">
                    <a16:rowId xmlns="" xmlns:a16="http://schemas.microsoft.com/office/drawing/2014/main" val="2520274348"/>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Committee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294370982"/>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Cultural Arts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 xmlns:a16="http://schemas.microsoft.com/office/drawing/2014/main" val="2761666168"/>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Music</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 xmlns:a16="http://schemas.microsoft.com/office/drawing/2014/main" val="867032697"/>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Library Enrichment</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a:t>
                      </a:r>
                    </a:p>
                  </a:txBody>
                  <a:tcPr marL="9525" marR="9525" marT="9525" marB="0" anchor="b">
                    <a:lnL>
                      <a:noFill/>
                    </a:lnL>
                    <a:lnR>
                      <a:noFill/>
                    </a:lnR>
                    <a:lnT>
                      <a:noFill/>
                    </a:lnT>
                    <a:lnB>
                      <a:noFill/>
                    </a:lnB>
                  </a:tcPr>
                </a:tc>
                <a:extLst>
                  <a:ext uri="{0D108BD9-81ED-4DB2-BD59-A6C34878D82A}">
                    <a16:rowId xmlns="" xmlns:a16="http://schemas.microsoft.com/office/drawing/2014/main" val="3180165663"/>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After School Clubs</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(1,000)</a:t>
                      </a:r>
                    </a:p>
                  </a:txBody>
                  <a:tcPr marL="9525" marR="9525" marT="9525" marB="0" anchor="b">
                    <a:lnL>
                      <a:noFill/>
                    </a:lnL>
                    <a:lnR>
                      <a:noFill/>
                    </a:lnR>
                    <a:lnT>
                      <a:noFill/>
                    </a:lnT>
                    <a:lnB>
                      <a:noFill/>
                    </a:lnB>
                  </a:tcPr>
                </a:tc>
                <a:extLst>
                  <a:ext uri="{0D108BD9-81ED-4DB2-BD59-A6C34878D82A}">
                    <a16:rowId xmlns="" xmlns:a16="http://schemas.microsoft.com/office/drawing/2014/main" val="3535256045"/>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Grounds Beautification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 xmlns:a16="http://schemas.microsoft.com/office/drawing/2014/main" val="199292450"/>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Outdoor Classroom Maintenance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(4,000)</a:t>
                      </a:r>
                    </a:p>
                  </a:txBody>
                  <a:tcPr marL="9525" marR="9525" marT="9525" marB="0" anchor="b">
                    <a:lnL>
                      <a:noFill/>
                    </a:lnL>
                    <a:lnR>
                      <a:noFill/>
                    </a:lnR>
                    <a:lnT>
                      <a:noFill/>
                    </a:lnT>
                    <a:lnB>
                      <a:noFill/>
                    </a:lnB>
                  </a:tcPr>
                </a:tc>
                <a:extLst>
                  <a:ext uri="{0D108BD9-81ED-4DB2-BD59-A6C34878D82A}">
                    <a16:rowId xmlns="" xmlns:a16="http://schemas.microsoft.com/office/drawing/2014/main" val="112631658"/>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Basketball Game</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(2,000)</a:t>
                      </a:r>
                    </a:p>
                  </a:txBody>
                  <a:tcPr marL="9525" marR="9525" marT="9525" marB="0" anchor="b">
                    <a:lnL>
                      <a:noFill/>
                    </a:lnL>
                    <a:lnR>
                      <a:noFill/>
                    </a:lnR>
                    <a:lnT>
                      <a:noFill/>
                    </a:lnT>
                    <a:lnB>
                      <a:noFill/>
                    </a:lnB>
                  </a:tcPr>
                </a:tc>
                <a:extLst>
                  <a:ext uri="{0D108BD9-81ED-4DB2-BD59-A6C34878D82A}">
                    <a16:rowId xmlns="" xmlns:a16="http://schemas.microsoft.com/office/drawing/2014/main" val="4156594710"/>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6th Grade Luncheon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(3,000)</a:t>
                      </a:r>
                    </a:p>
                  </a:txBody>
                  <a:tcPr marL="9525" marR="9525" marT="9525" marB="0" anchor="b">
                    <a:lnL>
                      <a:noFill/>
                    </a:lnL>
                    <a:lnR>
                      <a:noFill/>
                    </a:lnR>
                    <a:lnT>
                      <a:noFill/>
                    </a:lnT>
                    <a:lnB>
                      <a:noFill/>
                    </a:lnB>
                  </a:tcPr>
                </a:tc>
                <a:extLst>
                  <a:ext uri="{0D108BD9-81ED-4DB2-BD59-A6C34878D82A}">
                    <a16:rowId xmlns="" xmlns:a16="http://schemas.microsoft.com/office/drawing/2014/main" val="1201020964"/>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Teacher Appreciation</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3,500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409 </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(3,091)</a:t>
                      </a:r>
                    </a:p>
                  </a:txBody>
                  <a:tcPr marL="9525" marR="9525" marT="9525" marB="0" anchor="b">
                    <a:lnL>
                      <a:noFill/>
                    </a:lnL>
                    <a:lnR>
                      <a:noFill/>
                    </a:lnR>
                    <a:lnT>
                      <a:noFill/>
                    </a:lnT>
                    <a:lnB>
                      <a:noFill/>
                    </a:lnB>
                  </a:tcPr>
                </a:tc>
                <a:extLst>
                  <a:ext uri="{0D108BD9-81ED-4DB2-BD59-A6C34878D82A}">
                    <a16:rowId xmlns="" xmlns:a16="http://schemas.microsoft.com/office/drawing/2014/main" val="3254547222"/>
                  </a:ext>
                </a:extLst>
              </a:tr>
              <a:tr h="200025">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5D9F1"/>
                    </a:solidFill>
                  </a:tcPr>
                </a:tc>
                <a:tc gridSpan="2">
                  <a:txBody>
                    <a:bodyPr/>
                    <a:lstStyle/>
                    <a:p>
                      <a:pPr algn="l" fontAlgn="b"/>
                      <a:r>
                        <a:rPr lang="en-US" sz="1200" b="0" i="0" u="none" strike="noStrike">
                          <a:solidFill>
                            <a:srgbClr val="000000"/>
                          </a:solidFill>
                          <a:effectLst/>
                          <a:latin typeface="Calibri" panose="020F0502020204030204" pitchFamily="34" charset="0"/>
                        </a:rPr>
                        <a:t>Total Committee Expenses</a:t>
                      </a:r>
                    </a:p>
                  </a:txBody>
                  <a:tcPr marL="9525" marR="9525" marT="9525"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23,500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a:solidFill>
                            <a:srgbClr val="000000"/>
                          </a:solidFill>
                          <a:effectLst/>
                          <a:latin typeface="Calibri" panose="020F0502020204030204" pitchFamily="34" charset="0"/>
                        </a:rPr>
                        <a:t> $                   1,409 </a:t>
                      </a:r>
                    </a:p>
                  </a:txBody>
                  <a:tcPr marL="9525" marR="9525" marT="9525" marB="0" anchor="b">
                    <a:lnL>
                      <a:noFill/>
                    </a:lnL>
                    <a:lnR>
                      <a:noFill/>
                    </a:lnR>
                    <a:lnT>
                      <a:noFill/>
                    </a:lnT>
                    <a:lnB>
                      <a:noFill/>
                    </a:lnB>
                    <a:solidFill>
                      <a:srgbClr val="C5D9F1"/>
                    </a:solidFill>
                  </a:tcPr>
                </a:tc>
                <a:tc>
                  <a:txBody>
                    <a:bodyPr/>
                    <a:lstStyle/>
                    <a:p>
                      <a:pPr algn="l" fontAlgn="b"/>
                      <a:r>
                        <a:rPr lang="en-US" sz="1200" b="0" i="0" u="none" strike="noStrike" dirty="0">
                          <a:solidFill>
                            <a:srgbClr val="000000"/>
                          </a:solidFill>
                          <a:effectLst/>
                          <a:latin typeface="Calibri" panose="020F0502020204030204" pitchFamily="34" charset="0"/>
                        </a:rPr>
                        <a:t> $                (22,091)</a:t>
                      </a:r>
                    </a:p>
                  </a:txBody>
                  <a:tcPr marL="9525" marR="9525" marT="9525" marB="0" anchor="b">
                    <a:lnL>
                      <a:noFill/>
                    </a:lnL>
                    <a:lnR>
                      <a:noFill/>
                    </a:lnR>
                    <a:lnT>
                      <a:noFill/>
                    </a:lnT>
                    <a:lnB>
                      <a:noFill/>
                    </a:lnB>
                    <a:solidFill>
                      <a:srgbClr val="C5D9F1"/>
                    </a:solidFill>
                  </a:tcPr>
                </a:tc>
                <a:extLst>
                  <a:ext uri="{0D108BD9-81ED-4DB2-BD59-A6C34878D82A}">
                    <a16:rowId xmlns="" xmlns:a16="http://schemas.microsoft.com/office/drawing/2014/main" val="2702043961"/>
                  </a:ext>
                </a:extLst>
              </a:tr>
            </a:tbl>
          </a:graphicData>
        </a:graphic>
      </p:graphicFrame>
    </p:spTree>
    <p:extLst>
      <p:ext uri="{BB962C8B-B14F-4D97-AF65-F5344CB8AC3E}">
        <p14:creationId xmlns:p14="http://schemas.microsoft.com/office/powerpoint/2010/main" val="312716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vs. Actual</a:t>
            </a:r>
            <a:br>
              <a:rPr lang="en-US"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graphicFrame>
        <p:nvGraphicFramePr>
          <p:cNvPr id="3" name="Table 2">
            <a:extLst>
              <a:ext uri="{FF2B5EF4-FFF2-40B4-BE49-F238E27FC236}">
                <a16:creationId xmlns="" xmlns:a16="http://schemas.microsoft.com/office/drawing/2014/main" id="{B5E51335-93CA-40AC-B58B-FBAC4065189F}"/>
              </a:ext>
            </a:extLst>
          </p:cNvPr>
          <p:cNvGraphicFramePr>
            <a:graphicFrameLocks noGrp="1"/>
          </p:cNvGraphicFramePr>
          <p:nvPr/>
        </p:nvGraphicFramePr>
        <p:xfrm>
          <a:off x="1289606" y="1600196"/>
          <a:ext cx="6799738" cy="4525972"/>
        </p:xfrm>
        <a:graphic>
          <a:graphicData uri="http://schemas.openxmlformats.org/drawingml/2006/table">
            <a:tbl>
              <a:tblPr/>
              <a:tblGrid>
                <a:gridCol w="278090">
                  <a:extLst>
                    <a:ext uri="{9D8B030D-6E8A-4147-A177-3AD203B41FA5}">
                      <a16:colId xmlns="" xmlns:a16="http://schemas.microsoft.com/office/drawing/2014/main" val="2350091251"/>
                    </a:ext>
                  </a:extLst>
                </a:gridCol>
                <a:gridCol w="242207">
                  <a:extLst>
                    <a:ext uri="{9D8B030D-6E8A-4147-A177-3AD203B41FA5}">
                      <a16:colId xmlns="" xmlns:a16="http://schemas.microsoft.com/office/drawing/2014/main" val="2039280363"/>
                    </a:ext>
                  </a:extLst>
                </a:gridCol>
                <a:gridCol w="2646336">
                  <a:extLst>
                    <a:ext uri="{9D8B030D-6E8A-4147-A177-3AD203B41FA5}">
                      <a16:colId xmlns="" xmlns:a16="http://schemas.microsoft.com/office/drawing/2014/main" val="2657902611"/>
                    </a:ext>
                  </a:extLst>
                </a:gridCol>
                <a:gridCol w="1211035">
                  <a:extLst>
                    <a:ext uri="{9D8B030D-6E8A-4147-A177-3AD203B41FA5}">
                      <a16:colId xmlns="" xmlns:a16="http://schemas.microsoft.com/office/drawing/2014/main" val="374053697"/>
                    </a:ext>
                  </a:extLst>
                </a:gridCol>
                <a:gridCol w="1211035">
                  <a:extLst>
                    <a:ext uri="{9D8B030D-6E8A-4147-A177-3AD203B41FA5}">
                      <a16:colId xmlns="" xmlns:a16="http://schemas.microsoft.com/office/drawing/2014/main" val="3302632062"/>
                    </a:ext>
                  </a:extLst>
                </a:gridCol>
                <a:gridCol w="1211035">
                  <a:extLst>
                    <a:ext uri="{9D8B030D-6E8A-4147-A177-3AD203B41FA5}">
                      <a16:colId xmlns="" xmlns:a16="http://schemas.microsoft.com/office/drawing/2014/main" val="1800904784"/>
                    </a:ext>
                  </a:extLst>
                </a:gridCol>
              </a:tblGrid>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Program</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 xmlns:a16="http://schemas.microsoft.com/office/drawing/2014/main" val="314136531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Computing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(6,300)</a:t>
                      </a:r>
                    </a:p>
                  </a:txBody>
                  <a:tcPr marL="8994" marR="8994" marT="8994" marB="0" anchor="b">
                    <a:lnL>
                      <a:noFill/>
                    </a:lnL>
                    <a:lnR>
                      <a:noFill/>
                    </a:lnR>
                    <a:lnT>
                      <a:noFill/>
                    </a:lnT>
                    <a:lnB>
                      <a:noFill/>
                    </a:lnB>
                  </a:tcPr>
                </a:tc>
                <a:extLst>
                  <a:ext uri="{0D108BD9-81ED-4DB2-BD59-A6C34878D82A}">
                    <a16:rowId xmlns="" xmlns:a16="http://schemas.microsoft.com/office/drawing/2014/main" val="4215963577"/>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STEAM program</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131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(9,869)</a:t>
                      </a:r>
                    </a:p>
                  </a:txBody>
                  <a:tcPr marL="8994" marR="8994" marT="8994" marB="0" anchor="b">
                    <a:lnL>
                      <a:noFill/>
                    </a:lnL>
                    <a:lnR>
                      <a:noFill/>
                    </a:lnR>
                    <a:lnT>
                      <a:noFill/>
                    </a:lnT>
                    <a:lnB>
                      <a:noFill/>
                    </a:lnB>
                  </a:tcPr>
                </a:tc>
                <a:extLst>
                  <a:ext uri="{0D108BD9-81ED-4DB2-BD59-A6C34878D82A}">
                    <a16:rowId xmlns="" xmlns:a16="http://schemas.microsoft.com/office/drawing/2014/main" val="65194134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School Outings/Field Trips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8,100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(8,100)</a:t>
                      </a:r>
                    </a:p>
                  </a:txBody>
                  <a:tcPr marL="8994" marR="8994" marT="8994" marB="0" anchor="b">
                    <a:lnL>
                      <a:noFill/>
                    </a:lnL>
                    <a:lnR>
                      <a:noFill/>
                    </a:lnR>
                    <a:lnT>
                      <a:noFill/>
                    </a:lnT>
                    <a:lnB>
                      <a:noFill/>
                    </a:lnB>
                  </a:tcPr>
                </a:tc>
                <a:extLst>
                  <a:ext uri="{0D108BD9-81ED-4DB2-BD59-A6C34878D82A}">
                    <a16:rowId xmlns="" xmlns:a16="http://schemas.microsoft.com/office/drawing/2014/main" val="827411322"/>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Periodicals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a:t>
                      </a:r>
                    </a:p>
                  </a:txBody>
                  <a:tcPr marL="8994" marR="8994" marT="8994" marB="0" anchor="b">
                    <a:lnL>
                      <a:noFill/>
                    </a:lnL>
                    <a:lnR>
                      <a:noFill/>
                    </a:lnR>
                    <a:lnT>
                      <a:noFill/>
                    </a:lnT>
                    <a:lnB>
                      <a:noFill/>
                    </a:lnB>
                  </a:tcPr>
                </a:tc>
                <a:extLst>
                  <a:ext uri="{0D108BD9-81ED-4DB2-BD59-A6C34878D82A}">
                    <a16:rowId xmlns="" xmlns:a16="http://schemas.microsoft.com/office/drawing/2014/main" val="2004465046"/>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Physical Education &amp; Health</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(2,700)</a:t>
                      </a:r>
                    </a:p>
                  </a:txBody>
                  <a:tcPr marL="8994" marR="8994" marT="8994" marB="0" anchor="b">
                    <a:lnL>
                      <a:noFill/>
                    </a:lnL>
                    <a:lnR>
                      <a:noFill/>
                    </a:lnR>
                    <a:lnT>
                      <a:noFill/>
                    </a:lnT>
                    <a:lnB>
                      <a:noFill/>
                    </a:lnB>
                  </a:tcPr>
                </a:tc>
                <a:extLst>
                  <a:ext uri="{0D108BD9-81ED-4DB2-BD59-A6C34878D82A}">
                    <a16:rowId xmlns="" xmlns:a16="http://schemas.microsoft.com/office/drawing/2014/main" val="1586941337"/>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Leadership Development (Teacher Training)</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(3,500)</a:t>
                      </a:r>
                    </a:p>
                  </a:txBody>
                  <a:tcPr marL="8994" marR="8994" marT="8994" marB="0" anchor="b">
                    <a:lnL>
                      <a:noFill/>
                    </a:lnL>
                    <a:lnR>
                      <a:noFill/>
                    </a:lnR>
                    <a:lnT>
                      <a:noFill/>
                    </a:lnT>
                    <a:lnB>
                      <a:noFill/>
                    </a:lnB>
                  </a:tcPr>
                </a:tc>
                <a:extLst>
                  <a:ext uri="{0D108BD9-81ED-4DB2-BD59-A6C34878D82A}">
                    <a16:rowId xmlns="" xmlns:a16="http://schemas.microsoft.com/office/drawing/2014/main" val="1580843632"/>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Positive Behavior (PBIS)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a:t>
                      </a:r>
                    </a:p>
                  </a:txBody>
                  <a:tcPr marL="8994" marR="8994" marT="8994" marB="0" anchor="b">
                    <a:lnL>
                      <a:noFill/>
                    </a:lnL>
                    <a:lnR>
                      <a:noFill/>
                    </a:lnR>
                    <a:lnT>
                      <a:noFill/>
                    </a:lnT>
                    <a:lnB>
                      <a:noFill/>
                    </a:lnB>
                  </a:tcPr>
                </a:tc>
                <a:extLst>
                  <a:ext uri="{0D108BD9-81ED-4DB2-BD59-A6C34878D82A}">
                    <a16:rowId xmlns="" xmlns:a16="http://schemas.microsoft.com/office/drawing/2014/main" val="4271736419"/>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Program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34,200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131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(34,069)</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314753853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Other</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 xmlns:a16="http://schemas.microsoft.com/office/drawing/2014/main" val="3899601433"/>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Gifts Given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(300)</a:t>
                      </a:r>
                    </a:p>
                  </a:txBody>
                  <a:tcPr marL="8994" marR="8994" marT="8994" marB="0" anchor="b">
                    <a:lnL>
                      <a:noFill/>
                    </a:lnL>
                    <a:lnR>
                      <a:noFill/>
                    </a:lnR>
                    <a:lnT>
                      <a:noFill/>
                    </a:lnT>
                    <a:lnB>
                      <a:noFill/>
                    </a:lnB>
                  </a:tcPr>
                </a:tc>
                <a:extLst>
                  <a:ext uri="{0D108BD9-81ED-4DB2-BD59-A6C34878D82A}">
                    <a16:rowId xmlns="" xmlns:a16="http://schemas.microsoft.com/office/drawing/2014/main" val="2082758698"/>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Principal Flex Fund</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458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(542)</a:t>
                      </a:r>
                    </a:p>
                  </a:txBody>
                  <a:tcPr marL="8994" marR="8994" marT="8994" marB="0" anchor="b">
                    <a:lnL>
                      <a:noFill/>
                    </a:lnL>
                    <a:lnR>
                      <a:noFill/>
                    </a:lnR>
                    <a:lnT>
                      <a:noFill/>
                    </a:lnT>
                    <a:lnB>
                      <a:noFill/>
                    </a:lnB>
                  </a:tcPr>
                </a:tc>
                <a:extLst>
                  <a:ext uri="{0D108BD9-81ED-4DB2-BD59-A6C34878D82A}">
                    <a16:rowId xmlns="" xmlns:a16="http://schemas.microsoft.com/office/drawing/2014/main" val="4145222960"/>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Teacher Stipends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2,500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   </a:t>
                      </a:r>
                    </a:p>
                  </a:txBody>
                  <a:tcPr marL="8994" marR="8994" marT="8994" marB="0" anchor="b">
                    <a:lnL>
                      <a:noFill/>
                    </a:lnL>
                    <a:lnR>
                      <a:noFill/>
                    </a:lnR>
                    <a:lnT>
                      <a:noFill/>
                    </a:lnT>
                    <a:lnB>
                      <a:noFill/>
                    </a:lnB>
                  </a:tcPr>
                </a:tc>
                <a:extLst>
                  <a:ext uri="{0D108BD9-81ED-4DB2-BD59-A6C34878D82A}">
                    <a16:rowId xmlns="" xmlns:a16="http://schemas.microsoft.com/office/drawing/2014/main" val="2505731821"/>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Other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3,800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2,958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(842)</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3813284552"/>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Overhead</a:t>
                      </a:r>
                    </a:p>
                  </a:txBody>
                  <a:tcPr marL="8994" marR="8994" marT="899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extLst>
                  <a:ext uri="{0D108BD9-81ED-4DB2-BD59-A6C34878D82A}">
                    <a16:rowId xmlns="" xmlns:a16="http://schemas.microsoft.com/office/drawing/2014/main" val="3115523525"/>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Admin &amp; Supplies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900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262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(638)</a:t>
                      </a:r>
                    </a:p>
                  </a:txBody>
                  <a:tcPr marL="8994" marR="8994" marT="8994" marB="0" anchor="b">
                    <a:lnL>
                      <a:noFill/>
                    </a:lnL>
                    <a:lnR>
                      <a:noFill/>
                    </a:lnR>
                    <a:lnT>
                      <a:noFill/>
                    </a:lnT>
                    <a:lnB>
                      <a:noFill/>
                    </a:lnB>
                  </a:tcPr>
                </a:tc>
                <a:extLst>
                  <a:ext uri="{0D108BD9-81ED-4DB2-BD59-A6C34878D82A}">
                    <a16:rowId xmlns="" xmlns:a16="http://schemas.microsoft.com/office/drawing/2014/main" val="3797520643"/>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Insurance</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(350)</a:t>
                      </a:r>
                    </a:p>
                  </a:txBody>
                  <a:tcPr marL="8994" marR="8994" marT="8994" marB="0" anchor="b">
                    <a:lnL>
                      <a:noFill/>
                    </a:lnL>
                    <a:lnR>
                      <a:noFill/>
                    </a:lnR>
                    <a:lnT>
                      <a:noFill/>
                    </a:lnT>
                    <a:lnB>
                      <a:noFill/>
                    </a:lnB>
                  </a:tcPr>
                </a:tc>
                <a:extLst>
                  <a:ext uri="{0D108BD9-81ED-4DB2-BD59-A6C34878D82A}">
                    <a16:rowId xmlns="" xmlns:a16="http://schemas.microsoft.com/office/drawing/2014/main" val="397991636"/>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Bank Charges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1,000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395 </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(605)</a:t>
                      </a:r>
                    </a:p>
                  </a:txBody>
                  <a:tcPr marL="8994" marR="8994" marT="8994" marB="0" anchor="b">
                    <a:lnL>
                      <a:noFill/>
                    </a:lnL>
                    <a:lnR>
                      <a:noFill/>
                    </a:lnR>
                    <a:lnT>
                      <a:noFill/>
                    </a:lnT>
                    <a:lnB>
                      <a:noFill/>
                    </a:lnB>
                  </a:tcPr>
                </a:tc>
                <a:extLst>
                  <a:ext uri="{0D108BD9-81ED-4DB2-BD59-A6C34878D82A}">
                    <a16:rowId xmlns="" xmlns:a16="http://schemas.microsoft.com/office/drawing/2014/main" val="1538581221"/>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PTA Dues</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(1,300)</a:t>
                      </a:r>
                    </a:p>
                  </a:txBody>
                  <a:tcPr marL="8994" marR="8994" marT="8994" marB="0" anchor="b">
                    <a:lnL>
                      <a:noFill/>
                    </a:lnL>
                    <a:lnR>
                      <a:noFill/>
                    </a:lnR>
                    <a:lnT>
                      <a:noFill/>
                    </a:lnT>
                    <a:lnB>
                      <a:noFill/>
                    </a:lnB>
                  </a:tcPr>
                </a:tc>
                <a:extLst>
                  <a:ext uri="{0D108BD9-81ED-4DB2-BD59-A6C34878D82A}">
                    <a16:rowId xmlns="" xmlns:a16="http://schemas.microsoft.com/office/drawing/2014/main" val="3529523092"/>
                  </a:ext>
                </a:extLst>
              </a:tr>
              <a:tr h="188882">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Tax Preparation</a:t>
                      </a: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 </a:t>
                      </a: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(500)</a:t>
                      </a:r>
                    </a:p>
                  </a:txBody>
                  <a:tcPr marL="8994" marR="8994" marT="8994" marB="0" anchor="b">
                    <a:lnL>
                      <a:noFill/>
                    </a:lnL>
                    <a:lnR>
                      <a:noFill/>
                    </a:lnR>
                    <a:lnT>
                      <a:noFill/>
                    </a:lnT>
                    <a:lnB>
                      <a:noFill/>
                    </a:lnB>
                  </a:tcPr>
                </a:tc>
                <a:extLst>
                  <a:ext uri="{0D108BD9-81ED-4DB2-BD59-A6C34878D82A}">
                    <a16:rowId xmlns="" xmlns:a16="http://schemas.microsoft.com/office/drawing/2014/main" val="3075736633"/>
                  </a:ext>
                </a:extLst>
              </a:tr>
              <a:tr h="188882">
                <a:tc>
                  <a:txBody>
                    <a:bodyPr/>
                    <a:lstStyle/>
                    <a:p>
                      <a:pPr algn="l" fontAlgn="b"/>
                      <a:r>
                        <a:rPr lang="en-US" sz="1100" b="0" i="0" u="none" strike="noStrike">
                          <a:solidFill>
                            <a:srgbClr val="000000"/>
                          </a:solidFill>
                          <a:effectLst/>
                          <a:latin typeface="Calibri" panose="020F0502020204030204" pitchFamily="34" charset="0"/>
                        </a:rPr>
                        <a:t> </a:t>
                      </a:r>
                    </a:p>
                  </a:txBody>
                  <a:tcPr marL="8994" marR="8994" marT="8994" marB="0" anchor="b">
                    <a:lnL>
                      <a:noFill/>
                    </a:lnL>
                    <a:lnR>
                      <a:noFill/>
                    </a:lnR>
                    <a:lnT>
                      <a:noFill/>
                    </a:lnT>
                    <a:lnB>
                      <a:noFill/>
                    </a:lnB>
                    <a:solidFill>
                      <a:srgbClr val="C5D9F1"/>
                    </a:solidFill>
                  </a:tcPr>
                </a:tc>
                <a:tc gridSpan="2">
                  <a:txBody>
                    <a:bodyPr/>
                    <a:lstStyle/>
                    <a:p>
                      <a:pPr algn="l" fontAlgn="b"/>
                      <a:r>
                        <a:rPr lang="en-US" sz="1100" b="0" i="0" u="none" strike="noStrike">
                          <a:solidFill>
                            <a:srgbClr val="000000"/>
                          </a:solidFill>
                          <a:effectLst/>
                          <a:latin typeface="Calibri" panose="020F0502020204030204" pitchFamily="34" charset="0"/>
                        </a:rPr>
                        <a:t>Total Overhead Expenses</a:t>
                      </a:r>
                    </a:p>
                  </a:txBody>
                  <a:tcPr marL="8994" marR="8994" marT="8994" marB="0" anchor="b">
                    <a:lnL>
                      <a:noFill/>
                    </a:lnL>
                    <a:lnR>
                      <a:noFill/>
                    </a:lnR>
                    <a:lnT>
                      <a:noFill/>
                    </a:lnT>
                    <a:lnB>
                      <a:noFill/>
                    </a:lnB>
                    <a:solidFill>
                      <a:srgbClr val="C5D9F1"/>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4,050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657 </a:t>
                      </a:r>
                    </a:p>
                  </a:txBody>
                  <a:tcPr marL="8994" marR="8994" marT="8994" marB="0" anchor="b">
                    <a:lnL>
                      <a:noFill/>
                    </a:lnL>
                    <a:lnR>
                      <a:noFill/>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                  (3,393)</a:t>
                      </a:r>
                    </a:p>
                  </a:txBody>
                  <a:tcPr marL="8994" marR="8994" marT="8994" marB="0" anchor="b">
                    <a:lnL>
                      <a:noFill/>
                    </a:lnL>
                    <a:lnR>
                      <a:noFill/>
                    </a:lnR>
                    <a:lnT>
                      <a:noFill/>
                    </a:lnT>
                    <a:lnB>
                      <a:noFill/>
                    </a:lnB>
                    <a:solidFill>
                      <a:srgbClr val="C5D9F1"/>
                    </a:solidFill>
                  </a:tcPr>
                </a:tc>
                <a:extLst>
                  <a:ext uri="{0D108BD9-81ED-4DB2-BD59-A6C34878D82A}">
                    <a16:rowId xmlns="" xmlns:a16="http://schemas.microsoft.com/office/drawing/2014/main" val="3123444316"/>
                  </a:ext>
                </a:extLst>
              </a:tr>
              <a:tr h="188882">
                <a:tc gridSpan="3">
                  <a:txBody>
                    <a:bodyPr/>
                    <a:lstStyle/>
                    <a:p>
                      <a:pPr algn="l" fontAlgn="b"/>
                      <a:r>
                        <a:rPr lang="en-US" sz="1100" b="0" i="0" u="none" strike="noStrike">
                          <a:solidFill>
                            <a:srgbClr val="000000"/>
                          </a:solidFill>
                          <a:effectLst/>
                          <a:latin typeface="Calibri" panose="020F0502020204030204" pitchFamily="34" charset="0"/>
                        </a:rPr>
                        <a:t>Total Expenses</a:t>
                      </a:r>
                    </a:p>
                  </a:txBody>
                  <a:tcPr marL="8994" marR="8994" marT="8994" marB="0" anchor="b">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70,050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8,059 </a:t>
                      </a:r>
                    </a:p>
                  </a:txBody>
                  <a:tcPr marL="8994" marR="8994" marT="8994" marB="0" anchor="b">
                    <a:lnL>
                      <a:noFill/>
                    </a:lnL>
                    <a:lnR>
                      <a:noFill/>
                    </a:lnR>
                    <a:lnT>
                      <a:noFill/>
                    </a:lnT>
                    <a:lnB>
                      <a:noFill/>
                    </a:lnB>
                    <a:solidFill>
                      <a:srgbClr val="8DB4E2"/>
                    </a:solidFill>
                  </a:tcPr>
                </a:tc>
                <a:tc>
                  <a:txBody>
                    <a:bodyPr/>
                    <a:lstStyle/>
                    <a:p>
                      <a:pPr algn="l" fontAlgn="b"/>
                      <a:r>
                        <a:rPr lang="en-US" sz="1100" b="0" i="0" u="none" strike="noStrike">
                          <a:solidFill>
                            <a:srgbClr val="000000"/>
                          </a:solidFill>
                          <a:effectLst/>
                          <a:latin typeface="Calibri" panose="020F0502020204030204" pitchFamily="34" charset="0"/>
                        </a:rPr>
                        <a:t> $                (61,991)</a:t>
                      </a:r>
                    </a:p>
                  </a:txBody>
                  <a:tcPr marL="8994" marR="8994" marT="8994" marB="0" anchor="b">
                    <a:lnL>
                      <a:noFill/>
                    </a:lnL>
                    <a:lnR>
                      <a:noFill/>
                    </a:lnR>
                    <a:lnT>
                      <a:noFill/>
                    </a:lnT>
                    <a:lnB>
                      <a:noFill/>
                    </a:lnB>
                    <a:solidFill>
                      <a:srgbClr val="8DB4E2"/>
                    </a:solidFill>
                  </a:tcPr>
                </a:tc>
                <a:extLst>
                  <a:ext uri="{0D108BD9-81ED-4DB2-BD59-A6C34878D82A}">
                    <a16:rowId xmlns="" xmlns:a16="http://schemas.microsoft.com/office/drawing/2014/main" val="778611355"/>
                  </a:ext>
                </a:extLst>
              </a:tr>
              <a:tr h="181686">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8994" marR="8994" marT="8994" marB="0" anchor="b">
                    <a:lnL>
                      <a:noFill/>
                    </a:lnL>
                    <a:lnR>
                      <a:noFill/>
                    </a:lnR>
                    <a:lnT>
                      <a:noFill/>
                    </a:lnT>
                    <a:lnB>
                      <a:noFill/>
                    </a:lnB>
                  </a:tcPr>
                </a:tc>
                <a:extLst>
                  <a:ext uri="{0D108BD9-81ED-4DB2-BD59-A6C34878D82A}">
                    <a16:rowId xmlns="" xmlns:a16="http://schemas.microsoft.com/office/drawing/2014/main" val="3977735571"/>
                  </a:ext>
                </a:extLst>
              </a:tr>
              <a:tr h="188882">
                <a:tc gridSpan="3">
                  <a:txBody>
                    <a:bodyPr/>
                    <a:lstStyle/>
                    <a:p>
                      <a:pPr algn="l" fontAlgn="b"/>
                      <a:r>
                        <a:rPr lang="en-US" sz="1100" b="1" i="0" u="none" strike="noStrike">
                          <a:solidFill>
                            <a:srgbClr val="FFFFFF"/>
                          </a:solidFill>
                          <a:effectLst/>
                          <a:latin typeface="Calibri" panose="020F0502020204030204" pitchFamily="34" charset="0"/>
                        </a:rPr>
                        <a:t>Net Use of Funds</a:t>
                      </a:r>
                    </a:p>
                  </a:txBody>
                  <a:tcPr marL="8994" marR="8994" marT="8994" marB="0" anchor="b">
                    <a:lnL>
                      <a:noFill/>
                    </a:lnL>
                    <a:lnR>
                      <a:noFill/>
                    </a:lnR>
                    <a:lnT>
                      <a:noFill/>
                    </a:lnT>
                    <a:lnB>
                      <a:noFill/>
                    </a:lnB>
                    <a:solidFill>
                      <a:srgbClr val="538DD5"/>
                    </a:solidFill>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rgbClr val="FFFFFF"/>
                          </a:solidFill>
                          <a:effectLst/>
                          <a:latin typeface="Calibri" panose="020F0502020204030204" pitchFamily="34" charset="0"/>
                        </a:rPr>
                        <a:t> $                         (0)</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a:solidFill>
                            <a:srgbClr val="FFFFFF"/>
                          </a:solidFill>
                          <a:effectLst/>
                          <a:latin typeface="Calibri" panose="020F0502020204030204" pitchFamily="34" charset="0"/>
                        </a:rPr>
                        <a:t> $                 17,582 </a:t>
                      </a:r>
                    </a:p>
                  </a:txBody>
                  <a:tcPr marL="8994" marR="8994" marT="8994" marB="0" anchor="b">
                    <a:lnL>
                      <a:noFill/>
                    </a:lnL>
                    <a:lnR>
                      <a:noFill/>
                    </a:lnR>
                    <a:lnT>
                      <a:noFill/>
                    </a:lnT>
                    <a:lnB>
                      <a:noFill/>
                    </a:lnB>
                    <a:solidFill>
                      <a:srgbClr val="538DD5"/>
                    </a:solidFill>
                  </a:tcPr>
                </a:tc>
                <a:tc>
                  <a:txBody>
                    <a:bodyPr/>
                    <a:lstStyle/>
                    <a:p>
                      <a:pPr algn="l" fontAlgn="b"/>
                      <a:r>
                        <a:rPr lang="en-US" sz="1100" b="1" i="0" u="none" strike="noStrike" dirty="0">
                          <a:solidFill>
                            <a:srgbClr val="FFFFFF"/>
                          </a:solidFill>
                          <a:effectLst/>
                          <a:latin typeface="Calibri" panose="020F0502020204030204" pitchFamily="34" charset="0"/>
                        </a:rPr>
                        <a:t> $                 46,332 </a:t>
                      </a:r>
                    </a:p>
                  </a:txBody>
                  <a:tcPr marL="8994" marR="8994" marT="8994" marB="0" anchor="b">
                    <a:lnL>
                      <a:noFill/>
                    </a:lnL>
                    <a:lnR>
                      <a:noFill/>
                    </a:lnR>
                    <a:lnT>
                      <a:noFill/>
                    </a:lnT>
                    <a:lnB>
                      <a:noFill/>
                    </a:lnB>
                    <a:solidFill>
                      <a:srgbClr val="538DD5"/>
                    </a:solidFill>
                  </a:tcPr>
                </a:tc>
                <a:extLst>
                  <a:ext uri="{0D108BD9-81ED-4DB2-BD59-A6C34878D82A}">
                    <a16:rowId xmlns="" xmlns:a16="http://schemas.microsoft.com/office/drawing/2014/main" val="129691817"/>
                  </a:ext>
                </a:extLst>
              </a:tr>
            </a:tbl>
          </a:graphicData>
        </a:graphic>
      </p:graphicFrame>
    </p:spTree>
    <p:extLst>
      <p:ext uri="{BB962C8B-B14F-4D97-AF65-F5344CB8AC3E}">
        <p14:creationId xmlns:p14="http://schemas.microsoft.com/office/powerpoint/2010/main" val="46634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88543" y="1625600"/>
            <a:ext cx="4544568"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
          </p:nvPr>
        </p:nvSpPr>
        <p:spPr>
          <a:xfrm>
            <a:off x="152400" y="1600200"/>
            <a:ext cx="4343400" cy="5257800"/>
          </a:xfrm>
          <a:solidFill>
            <a:schemeClr val="bg1"/>
          </a:solidFill>
        </p:spPr>
        <p:txBody>
          <a:bodyPr>
            <a:normAutofit fontScale="85000" lnSpcReduction="20000"/>
          </a:bodyPr>
          <a:lstStyle/>
          <a:p>
            <a:r>
              <a:rPr lang="en-US" dirty="0"/>
              <a:t>Please visit </a:t>
            </a:r>
            <a:r>
              <a:rPr lang="en-US" dirty="0">
                <a:hlinkClick r:id="rId3"/>
              </a:rPr>
              <a:t>www.leescornerpta.org</a:t>
            </a:r>
            <a:r>
              <a:rPr lang="en-US" dirty="0"/>
              <a:t> </a:t>
            </a:r>
          </a:p>
          <a:p>
            <a:r>
              <a:rPr lang="en-US" dirty="0"/>
              <a:t>Meeting materials will be posted on the home page in the next few days, including the link for the recorded live stream.</a:t>
            </a:r>
          </a:p>
          <a:p>
            <a:r>
              <a:rPr lang="en-US" dirty="0"/>
              <a:t>Join our Facebook group! It is a closed group so only the school community can join and posts are not available to the general public. </a:t>
            </a:r>
            <a:r>
              <a:rPr lang="en-US" dirty="0">
                <a:hlinkClick r:id="rId4"/>
              </a:rPr>
              <a:t>https://www.facebook.com/groups/673851072716338/</a:t>
            </a:r>
            <a:r>
              <a:rPr lang="en-US" dirty="0"/>
              <a:t> </a:t>
            </a:r>
          </a:p>
          <a:p>
            <a:endParaRPr lang="en-US" dirty="0"/>
          </a:p>
          <a:p>
            <a:endParaRPr lang="en-US"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221"/>
          <a:stretch/>
        </p:blipFill>
        <p:spPr bwMode="auto">
          <a:xfrm>
            <a:off x="4495800" y="4495800"/>
            <a:ext cx="4408913"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85000" lnSpcReduction="20000"/>
          </a:bodyPr>
          <a:lstStyle/>
          <a:p>
            <a:fld id="{3F0AF2E6-A38B-4EF6-89B6-00005E8DFE38}" type="slidenum">
              <a:rPr lang="en-US" smtClean="0"/>
              <a:t>24</a:t>
            </a:fld>
            <a:endParaRPr lang="en-US"/>
          </a:p>
        </p:txBody>
      </p:sp>
    </p:spTree>
    <p:extLst>
      <p:ext uri="{BB962C8B-B14F-4D97-AF65-F5344CB8AC3E}">
        <p14:creationId xmlns:p14="http://schemas.microsoft.com/office/powerpoint/2010/main" val="194177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13632"/>
            <a:ext cx="4572000" cy="1572768"/>
          </a:xfrm>
        </p:spPr>
        <p:txBody>
          <a:bodyPr>
            <a:normAutofit fontScale="90000"/>
          </a:bodyPr>
          <a:lstStyle/>
          <a:p>
            <a:r>
              <a:rPr lang="en-US" smtClean="0"/>
              <a:t>Adjourned </a:t>
            </a:r>
            <a:br>
              <a:rPr lang="en-US" smtClean="0"/>
            </a:br>
            <a:r>
              <a:rPr lang="en-US" sz="1800" smtClean="0">
                <a:solidFill>
                  <a:srgbClr val="FF0000"/>
                </a:solidFill>
              </a:rPr>
              <a:t>@ </a:t>
            </a:r>
            <a:r>
              <a:rPr lang="en-US" sz="1800" dirty="0" smtClean="0">
                <a:solidFill>
                  <a:srgbClr val="FF0000"/>
                </a:solidFill>
              </a:rPr>
              <a:t>7:55 PM</a:t>
            </a:r>
            <a:br>
              <a:rPr lang="en-US" sz="1800" dirty="0" smtClean="0">
                <a:solidFill>
                  <a:srgbClr val="FF0000"/>
                </a:solidFill>
              </a:rPr>
            </a:br>
            <a:r>
              <a:rPr lang="en-US" sz="1800" dirty="0" smtClean="0">
                <a:solidFill>
                  <a:srgbClr val="FF0000"/>
                </a:solidFill>
              </a:rPr>
              <a:t>1</a:t>
            </a:r>
            <a:r>
              <a:rPr lang="en-US" sz="1800" baseline="30000" dirty="0" smtClean="0">
                <a:solidFill>
                  <a:srgbClr val="FF0000"/>
                </a:solidFill>
              </a:rPr>
              <a:t>st</a:t>
            </a:r>
            <a:r>
              <a:rPr lang="en-US" sz="1800" dirty="0" smtClean="0">
                <a:solidFill>
                  <a:srgbClr val="FF0000"/>
                </a:solidFill>
              </a:rPr>
              <a:t> – Julie change</a:t>
            </a:r>
            <a:br>
              <a:rPr lang="en-US" sz="1800" dirty="0" smtClean="0">
                <a:solidFill>
                  <a:srgbClr val="FF0000"/>
                </a:solidFill>
              </a:rPr>
            </a:br>
            <a:r>
              <a:rPr lang="en-US" sz="1800" dirty="0" smtClean="0">
                <a:solidFill>
                  <a:srgbClr val="FF0000"/>
                </a:solidFill>
              </a:rPr>
              <a:t>2</a:t>
            </a:r>
            <a:r>
              <a:rPr lang="en-US" sz="1800" baseline="30000" dirty="0" smtClean="0">
                <a:solidFill>
                  <a:srgbClr val="FF0000"/>
                </a:solidFill>
              </a:rPr>
              <a:t>nd</a:t>
            </a:r>
            <a:r>
              <a:rPr lang="en-US" sz="1800" dirty="0" smtClean="0">
                <a:solidFill>
                  <a:srgbClr val="FF0000"/>
                </a:solidFill>
              </a:rPr>
              <a:t> – Joanne Fulmer</a:t>
            </a:r>
            <a:endParaRPr lang="en-US" sz="1800" dirty="0">
              <a:solidFill>
                <a:srgbClr val="FF0000"/>
              </a:solidFill>
            </a:endParaRPr>
          </a:p>
        </p:txBody>
      </p:sp>
      <p:sp>
        <p:nvSpPr>
          <p:cNvPr id="4" name="Subtitle 3"/>
          <p:cNvSpPr>
            <a:spLocks noGrp="1"/>
          </p:cNvSpPr>
          <p:nvPr>
            <p:ph type="subTitle" idx="1"/>
          </p:nvPr>
        </p:nvSpPr>
        <p:spPr/>
        <p:txBody>
          <a:bodyPr>
            <a:normAutofit fontScale="77500" lnSpcReduction="20000"/>
          </a:bodyPr>
          <a:lstStyle/>
          <a:p>
            <a:r>
              <a:rPr lang="en-US" dirty="0"/>
              <a:t>Next meeting: Monday, November 13</a:t>
            </a:r>
          </a:p>
          <a:p>
            <a:r>
              <a:rPr lang="en-US" dirty="0"/>
              <a:t>Same time, same place!</a:t>
            </a:r>
          </a:p>
        </p:txBody>
      </p:sp>
      <p:pic>
        <p:nvPicPr>
          <p:cNvPr id="9219" name="Picture 3" descr="C:\Users\ChangFam\AppData\Local\Microsoft\Windows\Temporary Internet Files\Content.IE5\69M3MN9R\MC900387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33344"/>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1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p:txBody>
          <a:bodyPr>
            <a:normAutofit/>
          </a:bodyPr>
          <a:lstStyle/>
          <a:p>
            <a:r>
              <a:rPr lang="en-US" dirty="0"/>
              <a:t>Principal’s Report</a:t>
            </a:r>
          </a:p>
          <a:p>
            <a:r>
              <a:rPr lang="en-US" dirty="0"/>
              <a:t>Presidents Report</a:t>
            </a:r>
          </a:p>
          <a:p>
            <a:pPr lvl="1"/>
            <a:r>
              <a:rPr lang="en-US" dirty="0"/>
              <a:t>Membership and Pledge Program</a:t>
            </a:r>
          </a:p>
          <a:p>
            <a:pPr lvl="1"/>
            <a:r>
              <a:rPr lang="en-US" dirty="0"/>
              <a:t>Dining Days, Hallowingo, Book Fair</a:t>
            </a:r>
          </a:p>
          <a:p>
            <a:pPr lvl="1"/>
            <a:r>
              <a:rPr lang="en-US" dirty="0"/>
              <a:t>Other events</a:t>
            </a:r>
          </a:p>
          <a:p>
            <a:pPr lvl="1"/>
            <a:r>
              <a:rPr lang="en-US" dirty="0"/>
              <a:t>After School Programs update</a:t>
            </a:r>
          </a:p>
          <a:p>
            <a:r>
              <a:rPr lang="en-US" dirty="0"/>
              <a:t>Treasurer’s Report</a:t>
            </a:r>
          </a:p>
          <a:p>
            <a:pPr lvl="1"/>
            <a:r>
              <a:rPr lang="en-US" dirty="0"/>
              <a:t>Budget vs. Actual</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838200"/>
            <a:ext cx="1101494" cy="1095375"/>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fld id="{3F0AF2E6-A38B-4EF6-89B6-00005E8DFE38}" type="slidenum">
              <a:rPr lang="en-US" smtClean="0"/>
              <a:t>3</a:t>
            </a:fld>
            <a:endParaRPr lang="en-US"/>
          </a:p>
        </p:txBody>
      </p:sp>
    </p:spTree>
    <p:extLst>
      <p:ext uri="{BB962C8B-B14F-4D97-AF65-F5344CB8AC3E}">
        <p14:creationId xmlns:p14="http://schemas.microsoft.com/office/powerpoint/2010/main" val="202786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Principal/School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4</a:t>
            </a:fld>
            <a:endParaRPr lang="en-US"/>
          </a:p>
        </p:txBody>
      </p:sp>
      <p:sp>
        <p:nvSpPr>
          <p:cNvPr id="4" name="Content Placeholder 3"/>
          <p:cNvSpPr>
            <a:spLocks noGrp="1"/>
          </p:cNvSpPr>
          <p:nvPr>
            <p:ph sz="quarter" idx="1"/>
          </p:nvPr>
        </p:nvSpPr>
        <p:spPr/>
        <p:txBody>
          <a:bodyPr/>
          <a:lstStyle/>
          <a:p>
            <a:r>
              <a:rPr lang="en-US" sz="2000" dirty="0" smtClean="0">
                <a:solidFill>
                  <a:srgbClr val="FF0000"/>
                </a:solidFill>
              </a:rPr>
              <a:t>Fun, Fit, Friday! </a:t>
            </a:r>
          </a:p>
          <a:p>
            <a:pPr lvl="1"/>
            <a:r>
              <a:rPr lang="en-US" sz="1700" dirty="0" smtClean="0">
                <a:solidFill>
                  <a:srgbClr val="FF0000"/>
                </a:solidFill>
              </a:rPr>
              <a:t>250+ people last Friday!</a:t>
            </a:r>
          </a:p>
          <a:p>
            <a:r>
              <a:rPr lang="en-US" sz="2000" dirty="0" smtClean="0">
                <a:solidFill>
                  <a:srgbClr val="FF0000"/>
                </a:solidFill>
              </a:rPr>
              <a:t>6</a:t>
            </a:r>
            <a:r>
              <a:rPr lang="en-US" sz="2000" baseline="30000" dirty="0" smtClean="0">
                <a:solidFill>
                  <a:srgbClr val="FF0000"/>
                </a:solidFill>
              </a:rPr>
              <a:t>th</a:t>
            </a:r>
            <a:r>
              <a:rPr lang="en-US" sz="2000" dirty="0" smtClean="0">
                <a:solidFill>
                  <a:srgbClr val="FF0000"/>
                </a:solidFill>
              </a:rPr>
              <a:t> grade Hemlock trip was a success!</a:t>
            </a:r>
          </a:p>
          <a:p>
            <a:r>
              <a:rPr lang="en-US" sz="2000" dirty="0" smtClean="0">
                <a:solidFill>
                  <a:srgbClr val="FF0000"/>
                </a:solidFill>
              </a:rPr>
              <a:t>Trail from school to townhomes - update: patchy part of trail will be lined and filled with crushed gravel. Dave Trumble is getting quotes.</a:t>
            </a:r>
          </a:p>
          <a:p>
            <a:r>
              <a:rPr lang="en-US" sz="2000" dirty="0" smtClean="0">
                <a:solidFill>
                  <a:srgbClr val="FF0000"/>
                </a:solidFill>
              </a:rPr>
              <a:t>School Improvement Innovation Plan (SIIP)</a:t>
            </a:r>
          </a:p>
          <a:p>
            <a:pPr lvl="1"/>
            <a:r>
              <a:rPr lang="en-US" sz="1700" dirty="0" smtClean="0">
                <a:solidFill>
                  <a:srgbClr val="FF0000"/>
                </a:solidFill>
              </a:rPr>
              <a:t>1 – “raise the bar”. Goal: writing</a:t>
            </a:r>
          </a:p>
          <a:p>
            <a:pPr lvl="2"/>
            <a:r>
              <a:rPr lang="en-US" sz="1400" dirty="0" smtClean="0">
                <a:solidFill>
                  <a:srgbClr val="FF0000"/>
                </a:solidFill>
              </a:rPr>
              <a:t>Students &amp; teachers took emoji survey about writing</a:t>
            </a:r>
          </a:p>
          <a:p>
            <a:pPr lvl="2"/>
            <a:r>
              <a:rPr lang="en-US" sz="1400" dirty="0" smtClean="0">
                <a:solidFill>
                  <a:srgbClr val="FF0000"/>
                </a:solidFill>
              </a:rPr>
              <a:t>Want to improve score from emoji survey</a:t>
            </a:r>
          </a:p>
          <a:p>
            <a:pPr lvl="1"/>
            <a:r>
              <a:rPr lang="en-US" sz="1700" dirty="0" smtClean="0">
                <a:solidFill>
                  <a:srgbClr val="FF0000"/>
                </a:solidFill>
              </a:rPr>
              <a:t>2 – science scores dropped to an 83 last year (above state standard).</a:t>
            </a:r>
          </a:p>
          <a:p>
            <a:pPr lvl="2"/>
            <a:r>
              <a:rPr lang="en-US" sz="1400" dirty="0" smtClean="0">
                <a:solidFill>
                  <a:srgbClr val="FF0000"/>
                </a:solidFill>
              </a:rPr>
              <a:t>STEAM working closely with 5</a:t>
            </a:r>
            <a:r>
              <a:rPr lang="en-US" sz="1400" baseline="30000" dirty="0" smtClean="0">
                <a:solidFill>
                  <a:srgbClr val="FF0000"/>
                </a:solidFill>
              </a:rPr>
              <a:t>th</a:t>
            </a:r>
            <a:r>
              <a:rPr lang="en-US" sz="1400" dirty="0" smtClean="0">
                <a:solidFill>
                  <a:srgbClr val="FF0000"/>
                </a:solidFill>
              </a:rPr>
              <a:t> graders who take the science SOL &amp; curriculum</a:t>
            </a:r>
          </a:p>
          <a:p>
            <a:pPr lvl="2"/>
            <a:r>
              <a:rPr lang="en-US" sz="1400" dirty="0" smtClean="0">
                <a:solidFill>
                  <a:srgbClr val="FF0000"/>
                </a:solidFill>
              </a:rPr>
              <a:t>Crunching numbers and researching data</a:t>
            </a:r>
          </a:p>
          <a:p>
            <a:pPr lvl="2"/>
            <a:r>
              <a:rPr lang="en-US" sz="1400" dirty="0" smtClean="0">
                <a:solidFill>
                  <a:srgbClr val="FF0000"/>
                </a:solidFill>
              </a:rPr>
              <a:t>Goal: increase scores by 10% </a:t>
            </a:r>
          </a:p>
        </p:txBody>
      </p:sp>
    </p:spTree>
    <p:extLst>
      <p:ext uri="{BB962C8B-B14F-4D97-AF65-F5344CB8AC3E}">
        <p14:creationId xmlns:p14="http://schemas.microsoft.com/office/powerpoint/2010/main" val="157534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Principal/School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5</a:t>
            </a:fld>
            <a:endParaRPr lang="en-US"/>
          </a:p>
        </p:txBody>
      </p:sp>
      <p:sp>
        <p:nvSpPr>
          <p:cNvPr id="4" name="Content Placeholder 3"/>
          <p:cNvSpPr>
            <a:spLocks noGrp="1"/>
          </p:cNvSpPr>
          <p:nvPr>
            <p:ph sz="quarter" idx="1"/>
          </p:nvPr>
        </p:nvSpPr>
        <p:spPr/>
        <p:txBody>
          <a:bodyPr>
            <a:normAutofit lnSpcReduction="10000"/>
          </a:bodyPr>
          <a:lstStyle/>
          <a:p>
            <a:r>
              <a:rPr lang="en-US" sz="2000" dirty="0" smtClean="0">
                <a:solidFill>
                  <a:srgbClr val="FF0000"/>
                </a:solidFill>
              </a:rPr>
              <a:t>Ms. Poole, literacy team (works with struggling readers and writers)</a:t>
            </a:r>
          </a:p>
          <a:p>
            <a:pPr lvl="1"/>
            <a:r>
              <a:rPr lang="en-US" sz="1700" dirty="0" smtClean="0">
                <a:solidFill>
                  <a:srgbClr val="FF0000"/>
                </a:solidFill>
              </a:rPr>
              <a:t>Kick off TODAY! “The One and Only Ivan” – readers K – 6 grades.</a:t>
            </a:r>
          </a:p>
          <a:p>
            <a:pPr lvl="1"/>
            <a:r>
              <a:rPr lang="en-US" sz="1700" dirty="0">
                <a:solidFill>
                  <a:srgbClr val="FF0000"/>
                </a:solidFill>
              </a:rPr>
              <a:t>“One school, one book” initiative – over 450 students participating (over 300 </a:t>
            </a:r>
            <a:r>
              <a:rPr lang="en-US" sz="1700" dirty="0" smtClean="0">
                <a:solidFill>
                  <a:srgbClr val="FF0000"/>
                </a:solidFill>
              </a:rPr>
              <a:t>families.)</a:t>
            </a:r>
            <a:endParaRPr lang="en-US" sz="1700" dirty="0">
              <a:solidFill>
                <a:srgbClr val="FF0000"/>
              </a:solidFill>
            </a:endParaRPr>
          </a:p>
          <a:p>
            <a:pPr lvl="1"/>
            <a:r>
              <a:rPr lang="en-US" sz="1700" dirty="0" smtClean="0">
                <a:solidFill>
                  <a:srgbClr val="FF0000"/>
                </a:solidFill>
              </a:rPr>
              <a:t>Paper copy and KIT: reading schedule and discussion questions.</a:t>
            </a:r>
          </a:p>
          <a:p>
            <a:pPr lvl="2"/>
            <a:r>
              <a:rPr lang="en-US" sz="1400" dirty="0" smtClean="0">
                <a:solidFill>
                  <a:srgbClr val="FF0000"/>
                </a:solidFill>
              </a:rPr>
              <a:t>Contact Ms. Poole if you need information.</a:t>
            </a:r>
          </a:p>
          <a:p>
            <a:pPr lvl="1"/>
            <a:r>
              <a:rPr lang="en-US" sz="1700" dirty="0" smtClean="0">
                <a:solidFill>
                  <a:srgbClr val="FF0000"/>
                </a:solidFill>
              </a:rPr>
              <a:t>Principals’ Trivia: answers go in the tub in the library – winners picked on Fridays.</a:t>
            </a:r>
          </a:p>
          <a:p>
            <a:pPr lvl="1"/>
            <a:r>
              <a:rPr lang="en-US" sz="1700" dirty="0" smtClean="0">
                <a:solidFill>
                  <a:srgbClr val="FF0000"/>
                </a:solidFill>
              </a:rPr>
              <a:t>If successful: next year - one book in the fall, one book in the spring.</a:t>
            </a:r>
          </a:p>
          <a:p>
            <a:pPr lvl="1"/>
            <a:r>
              <a:rPr lang="en-US" sz="1700" dirty="0" smtClean="0">
                <a:solidFill>
                  <a:srgbClr val="FF0000"/>
                </a:solidFill>
              </a:rPr>
              <a:t>ReadToThem.org</a:t>
            </a:r>
          </a:p>
          <a:p>
            <a:pPr lvl="1"/>
            <a:r>
              <a:rPr lang="en-US" sz="1700" dirty="0" smtClean="0">
                <a:solidFill>
                  <a:srgbClr val="FF0000"/>
                </a:solidFill>
              </a:rPr>
              <a:t>All teachers have the book to read aloud to the entire class.</a:t>
            </a:r>
          </a:p>
          <a:p>
            <a:r>
              <a:rPr lang="en-US" sz="2000" dirty="0" smtClean="0">
                <a:solidFill>
                  <a:srgbClr val="FF0000"/>
                </a:solidFill>
              </a:rPr>
              <a:t>Parent-Teacher Conferences</a:t>
            </a:r>
          </a:p>
          <a:p>
            <a:pPr lvl="1"/>
            <a:r>
              <a:rPr lang="en-US" sz="1700" dirty="0" smtClean="0">
                <a:solidFill>
                  <a:srgbClr val="FF0000"/>
                </a:solidFill>
              </a:rPr>
              <a:t>Nov. 6th – Professional Development Day, Nov. 7th – Planning Day.</a:t>
            </a:r>
          </a:p>
          <a:p>
            <a:pPr lvl="1"/>
            <a:r>
              <a:rPr lang="en-US" sz="1700" dirty="0" smtClean="0">
                <a:solidFill>
                  <a:srgbClr val="FF0000"/>
                </a:solidFill>
              </a:rPr>
              <a:t>-County regulation: teacher must hold conferences before the winter break</a:t>
            </a:r>
            <a:r>
              <a:rPr lang="en-US" sz="1400" dirty="0" smtClean="0">
                <a:solidFill>
                  <a:srgbClr val="FF0000"/>
                </a:solidFill>
              </a:rPr>
              <a:t>.</a:t>
            </a:r>
          </a:p>
          <a:p>
            <a:pPr marL="320040" lvl="1" indent="0">
              <a:buNone/>
            </a:pPr>
            <a:endParaRPr lang="en-US" sz="1100" dirty="0" smtClean="0">
              <a:solidFill>
                <a:srgbClr val="FF0000"/>
              </a:solidFill>
            </a:endParaRPr>
          </a:p>
          <a:p>
            <a:pPr marL="320040" lvl="1" indent="0">
              <a:buNone/>
            </a:pPr>
            <a:endParaRPr lang="en-US" sz="1100" dirty="0" smtClean="0">
              <a:solidFill>
                <a:srgbClr val="FF0000"/>
              </a:solidFill>
            </a:endParaRPr>
          </a:p>
          <a:p>
            <a:pPr lvl="1"/>
            <a:endParaRPr lang="en-US" sz="1700" dirty="0" smtClean="0">
              <a:solidFill>
                <a:srgbClr val="FF0000"/>
              </a:solidFill>
            </a:endParaRPr>
          </a:p>
        </p:txBody>
      </p:sp>
    </p:spTree>
    <p:extLst>
      <p:ext uri="{BB962C8B-B14F-4D97-AF65-F5344CB8AC3E}">
        <p14:creationId xmlns:p14="http://schemas.microsoft.com/office/powerpoint/2010/main" val="279696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Principal/School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6</a:t>
            </a:fld>
            <a:endParaRPr lang="en-US"/>
          </a:p>
        </p:txBody>
      </p:sp>
      <p:sp>
        <p:nvSpPr>
          <p:cNvPr id="4" name="Content Placeholder 3"/>
          <p:cNvSpPr>
            <a:spLocks noGrp="1"/>
          </p:cNvSpPr>
          <p:nvPr>
            <p:ph sz="quarter" idx="1"/>
          </p:nvPr>
        </p:nvSpPr>
        <p:spPr/>
        <p:txBody>
          <a:bodyPr/>
          <a:lstStyle/>
          <a:p>
            <a:r>
              <a:rPr lang="en-US" sz="2000" dirty="0" smtClean="0">
                <a:solidFill>
                  <a:srgbClr val="FF0000"/>
                </a:solidFill>
              </a:rPr>
              <a:t>Ms. Sloan</a:t>
            </a:r>
          </a:p>
          <a:p>
            <a:pPr lvl="1"/>
            <a:r>
              <a:rPr lang="en-US" sz="1700" dirty="0" smtClean="0">
                <a:solidFill>
                  <a:srgbClr val="FF0000"/>
                </a:solidFill>
              </a:rPr>
              <a:t>Universal Screener update</a:t>
            </a:r>
          </a:p>
          <a:p>
            <a:pPr lvl="2"/>
            <a:r>
              <a:rPr lang="en-US" sz="1400" dirty="0" smtClean="0">
                <a:solidFill>
                  <a:srgbClr val="FF0000"/>
                </a:solidFill>
              </a:rPr>
              <a:t>Fall results shared during parent-teacher conferences</a:t>
            </a:r>
          </a:p>
          <a:p>
            <a:pPr lvl="3"/>
            <a:r>
              <a:rPr lang="en-US" sz="1100" dirty="0" smtClean="0">
                <a:solidFill>
                  <a:srgbClr val="FF0000"/>
                </a:solidFill>
              </a:rPr>
              <a:t>Placement levels</a:t>
            </a:r>
          </a:p>
          <a:p>
            <a:pPr lvl="3"/>
            <a:r>
              <a:rPr lang="en-US" sz="1100" dirty="0" smtClean="0">
                <a:solidFill>
                  <a:srgbClr val="FF0000"/>
                </a:solidFill>
              </a:rPr>
              <a:t>Domains in reading and math</a:t>
            </a:r>
          </a:p>
          <a:p>
            <a:r>
              <a:rPr lang="en-US" sz="2000" dirty="0" smtClean="0">
                <a:solidFill>
                  <a:srgbClr val="FF0000"/>
                </a:solidFill>
              </a:rPr>
              <a:t>Mr. D’Amato</a:t>
            </a:r>
          </a:p>
          <a:p>
            <a:pPr lvl="1"/>
            <a:r>
              <a:rPr lang="en-US" sz="1700" dirty="0" smtClean="0">
                <a:solidFill>
                  <a:srgbClr val="FF0000"/>
                </a:solidFill>
              </a:rPr>
              <a:t>Dyslexia Awareness and Cancer Awareness Month of October</a:t>
            </a:r>
          </a:p>
          <a:p>
            <a:pPr lvl="2"/>
            <a:r>
              <a:rPr lang="en-US" sz="1400" dirty="0" smtClean="0">
                <a:solidFill>
                  <a:srgbClr val="FF0000"/>
                </a:solidFill>
              </a:rPr>
              <a:t>Teachers: professional development</a:t>
            </a:r>
          </a:p>
          <a:p>
            <a:pPr lvl="2"/>
            <a:r>
              <a:rPr lang="en-US" sz="1400" dirty="0" smtClean="0">
                <a:solidFill>
                  <a:srgbClr val="FF0000"/>
                </a:solidFill>
              </a:rPr>
              <a:t>Next Thursday – wear PINK!</a:t>
            </a:r>
          </a:p>
          <a:p>
            <a:pPr lvl="3"/>
            <a:r>
              <a:rPr lang="en-US" sz="1100" dirty="0" smtClean="0">
                <a:solidFill>
                  <a:srgbClr val="FF0000"/>
                </a:solidFill>
              </a:rPr>
              <a:t>Staff member is currently battling cancer. Wear pink in her honor.</a:t>
            </a:r>
          </a:p>
          <a:p>
            <a:pPr lvl="1"/>
            <a:r>
              <a:rPr lang="en-US" sz="1700" dirty="0" smtClean="0">
                <a:solidFill>
                  <a:srgbClr val="FF0000"/>
                </a:solidFill>
              </a:rPr>
              <a:t>Social networks:</a:t>
            </a:r>
          </a:p>
          <a:p>
            <a:pPr lvl="2"/>
            <a:r>
              <a:rPr lang="en-US" sz="1400" dirty="0" smtClean="0">
                <a:solidFill>
                  <a:srgbClr val="FF0000"/>
                </a:solidFill>
              </a:rPr>
              <a:t>Twitter, Blooms, grade-level newsletters</a:t>
            </a:r>
          </a:p>
          <a:p>
            <a:pPr lvl="2"/>
            <a:endParaRPr lang="en-US" sz="1400" dirty="0" smtClean="0">
              <a:solidFill>
                <a:srgbClr val="FF0000"/>
              </a:solidFill>
            </a:endParaRPr>
          </a:p>
          <a:p>
            <a:pPr lvl="3"/>
            <a:endParaRPr lang="en-US" sz="1100" dirty="0" smtClean="0">
              <a:solidFill>
                <a:srgbClr val="FF0000"/>
              </a:solidFill>
            </a:endParaRPr>
          </a:p>
          <a:p>
            <a:pPr marL="320040" lvl="1" indent="0">
              <a:buNone/>
            </a:pPr>
            <a:endParaRPr lang="en-US" sz="1100" dirty="0" smtClean="0">
              <a:solidFill>
                <a:srgbClr val="FF0000"/>
              </a:solidFill>
            </a:endParaRPr>
          </a:p>
          <a:p>
            <a:pPr marL="320040" lvl="1" indent="0">
              <a:buNone/>
            </a:pPr>
            <a:endParaRPr lang="en-US" sz="1100" dirty="0" smtClean="0">
              <a:solidFill>
                <a:srgbClr val="FF0000"/>
              </a:solidFill>
            </a:endParaRPr>
          </a:p>
          <a:p>
            <a:pPr lvl="1"/>
            <a:endParaRPr lang="en-US" sz="1700" dirty="0" smtClean="0">
              <a:solidFill>
                <a:srgbClr val="FF0000"/>
              </a:solidFill>
            </a:endParaRPr>
          </a:p>
        </p:txBody>
      </p:sp>
    </p:spTree>
    <p:extLst>
      <p:ext uri="{BB962C8B-B14F-4D97-AF65-F5344CB8AC3E}">
        <p14:creationId xmlns:p14="http://schemas.microsoft.com/office/powerpoint/2010/main" val="144733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Principal/School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7</a:t>
            </a:fld>
            <a:endParaRPr lang="en-US"/>
          </a:p>
        </p:txBody>
      </p:sp>
      <p:sp>
        <p:nvSpPr>
          <p:cNvPr id="4" name="Content Placeholder 3"/>
          <p:cNvSpPr>
            <a:spLocks noGrp="1"/>
          </p:cNvSpPr>
          <p:nvPr>
            <p:ph sz="quarter" idx="1"/>
          </p:nvPr>
        </p:nvSpPr>
        <p:spPr/>
        <p:txBody>
          <a:bodyPr/>
          <a:lstStyle/>
          <a:p>
            <a:r>
              <a:rPr lang="en-US" sz="2000" dirty="0" smtClean="0">
                <a:solidFill>
                  <a:srgbClr val="FF0000"/>
                </a:solidFill>
              </a:rPr>
              <a:t>Ms. Tapper</a:t>
            </a:r>
          </a:p>
          <a:p>
            <a:pPr lvl="1"/>
            <a:r>
              <a:rPr lang="en-US" sz="1700" dirty="0" smtClean="0">
                <a:solidFill>
                  <a:srgbClr val="FF0000"/>
                </a:solidFill>
              </a:rPr>
              <a:t>KIT: sent out every Friday around 2:30 p.m.</a:t>
            </a:r>
          </a:p>
          <a:p>
            <a:pPr lvl="1"/>
            <a:r>
              <a:rPr lang="en-US" sz="1700" dirty="0" smtClean="0">
                <a:solidFill>
                  <a:srgbClr val="FF0000"/>
                </a:solidFill>
              </a:rPr>
              <a:t>Showcases LCES: twitter page, school marquee</a:t>
            </a:r>
          </a:p>
          <a:p>
            <a:pPr lvl="2"/>
            <a:r>
              <a:rPr lang="en-US" sz="1400" dirty="0" smtClean="0">
                <a:solidFill>
                  <a:srgbClr val="FF0000"/>
                </a:solidFill>
              </a:rPr>
              <a:t>Twitter: @Lees_Corner_ES</a:t>
            </a:r>
          </a:p>
          <a:p>
            <a:pPr lvl="2"/>
            <a:r>
              <a:rPr lang="en-US" sz="1400" dirty="0" smtClean="0">
                <a:solidFill>
                  <a:srgbClr val="FF0000"/>
                </a:solidFill>
              </a:rPr>
              <a:t>No students names or grade levels are disclosed.</a:t>
            </a:r>
          </a:p>
          <a:p>
            <a:pPr lvl="2"/>
            <a:r>
              <a:rPr lang="en-US" sz="1400" dirty="0" smtClean="0">
                <a:solidFill>
                  <a:srgbClr val="FF0000"/>
                </a:solidFill>
              </a:rPr>
              <a:t>Goal: engage community</a:t>
            </a:r>
          </a:p>
          <a:p>
            <a:r>
              <a:rPr lang="en-US" sz="2000" dirty="0" smtClean="0">
                <a:solidFill>
                  <a:srgbClr val="FF0000"/>
                </a:solidFill>
              </a:rPr>
              <a:t>Hurricane Harvey Fundraiser update</a:t>
            </a:r>
          </a:p>
          <a:p>
            <a:pPr lvl="1"/>
            <a:r>
              <a:rPr lang="en-US" sz="1700" dirty="0" smtClean="0">
                <a:solidFill>
                  <a:srgbClr val="FF0000"/>
                </a:solidFill>
              </a:rPr>
              <a:t>Raised over $13K regionally!</a:t>
            </a:r>
          </a:p>
          <a:p>
            <a:pPr lvl="1"/>
            <a:endParaRPr lang="en-US" sz="1700" dirty="0" smtClean="0">
              <a:solidFill>
                <a:srgbClr val="FF0000"/>
              </a:solidFill>
            </a:endParaRPr>
          </a:p>
          <a:p>
            <a:pPr lvl="2"/>
            <a:endParaRPr lang="en-US" sz="1400" dirty="0" smtClean="0">
              <a:solidFill>
                <a:srgbClr val="FF0000"/>
              </a:solidFill>
            </a:endParaRPr>
          </a:p>
          <a:p>
            <a:pPr lvl="3"/>
            <a:endParaRPr lang="en-US" sz="1100" dirty="0" smtClean="0">
              <a:solidFill>
                <a:srgbClr val="FF0000"/>
              </a:solidFill>
            </a:endParaRPr>
          </a:p>
          <a:p>
            <a:pPr marL="320040" lvl="1" indent="0">
              <a:buNone/>
            </a:pPr>
            <a:endParaRPr lang="en-US" sz="1100" dirty="0" smtClean="0">
              <a:solidFill>
                <a:srgbClr val="FF0000"/>
              </a:solidFill>
            </a:endParaRPr>
          </a:p>
          <a:p>
            <a:pPr marL="320040" lvl="1" indent="0">
              <a:buNone/>
            </a:pPr>
            <a:endParaRPr lang="en-US" sz="1100" dirty="0" smtClean="0">
              <a:solidFill>
                <a:srgbClr val="FF0000"/>
              </a:solidFill>
            </a:endParaRPr>
          </a:p>
          <a:p>
            <a:pPr lvl="1"/>
            <a:endParaRPr lang="en-US" sz="1700" dirty="0" smtClean="0">
              <a:solidFill>
                <a:srgbClr val="FF0000"/>
              </a:solidFill>
            </a:endParaRPr>
          </a:p>
        </p:txBody>
      </p:sp>
    </p:spTree>
    <p:extLst>
      <p:ext uri="{BB962C8B-B14F-4D97-AF65-F5344CB8AC3E}">
        <p14:creationId xmlns:p14="http://schemas.microsoft.com/office/powerpoint/2010/main" val="232553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Colorcycle</a:t>
            </a:r>
          </a:p>
        </p:txBody>
      </p:sp>
      <p:sp>
        <p:nvSpPr>
          <p:cNvPr id="4" name="Content Placeholder 3"/>
          <p:cNvSpPr>
            <a:spLocks noGrp="1"/>
          </p:cNvSpPr>
          <p:nvPr>
            <p:ph sz="quarter" idx="1"/>
          </p:nvPr>
        </p:nvSpPr>
        <p:spPr>
          <a:xfrm>
            <a:off x="609599" y="1589567"/>
            <a:ext cx="5638801" cy="5039833"/>
          </a:xfrm>
        </p:spPr>
        <p:txBody>
          <a:bodyPr>
            <a:noAutofit/>
          </a:bodyPr>
          <a:lstStyle/>
          <a:p>
            <a:pPr fontAlgn="t"/>
            <a:r>
              <a:rPr lang="en-US" sz="1200" dirty="0"/>
              <a:t>Last June, LC students and teachers kept 2,186 markers out of landfills! Close to 1,000 markers that were deposited in the ColorCycle boxes were still in good working condition so they were donated to a classroom with a need for markers.  The teacher also joined the program and promised that when they were no longer usable she would mail them off to Crayola.  Two great causes came out of our collection. </a:t>
            </a:r>
          </a:p>
          <a:p>
            <a:pPr fontAlgn="t"/>
            <a:r>
              <a:rPr lang="en-US" sz="1200" dirty="0"/>
              <a:t>This year the PTA put collection boxes in the teacher lounges.  The PTA and the Special Ed department decided to work together to continue turning used markers into energy! The markers will be sent to a facility where they will be converted into clean fuel. This fuel can be used to power vehicles, heat homes, cook meals and more! </a:t>
            </a:r>
          </a:p>
          <a:p>
            <a:pPr fontAlgn="t"/>
            <a:r>
              <a:rPr lang="en-US" sz="1200" dirty="0"/>
              <a:t>The PTA donated small plastic dollar store trash cans with lids.  This will allow us to put 1 in each classroom, teacher’s lounge, office, health room, etc.  This will make it easier for the students to discard their markers as soon as they are used up instead of having staff take them to the lounge.  Each trash can will have the ColorCycle logo on it.  If possible please put it near the regular trash can as  visual reminder for students.</a:t>
            </a:r>
          </a:p>
          <a:p>
            <a:pPr fontAlgn="t"/>
            <a:r>
              <a:rPr lang="en-US" sz="1200" dirty="0"/>
              <a:t>The PTA will put out larger bins at school functions and ask parents to bring in any used markers. </a:t>
            </a:r>
          </a:p>
          <a:p>
            <a:pPr fontAlgn="t"/>
            <a:r>
              <a:rPr lang="en-US" sz="1200" dirty="0"/>
              <a:t>There are six 6</a:t>
            </a:r>
            <a:r>
              <a:rPr lang="en-US" sz="1200" baseline="30000" dirty="0"/>
              <a:t>th</a:t>
            </a:r>
            <a:r>
              <a:rPr lang="en-US" sz="1200" dirty="0"/>
              <a:t> graders in the self-contained special education classes who are in need of service hours.  They will be earning their hours by collecting the markers at the end of each month, counting them, and boxing them up for delivery at Fed Ex.  The data they collect (how many markers are kept out of landfills) will be given to Tina Pivarnik.  She will use this information for our Eco School program. </a:t>
            </a:r>
          </a:p>
        </p:txBody>
      </p:sp>
      <p:sp>
        <p:nvSpPr>
          <p:cNvPr id="6" name="Content Placeholder 5"/>
          <p:cNvSpPr>
            <a:spLocks noGrp="1"/>
          </p:cNvSpPr>
          <p:nvPr>
            <p:ph sz="quarter" idx="2"/>
          </p:nvPr>
        </p:nvSpPr>
        <p:spPr>
          <a:xfrm>
            <a:off x="6400799" y="3276600"/>
            <a:ext cx="2286001" cy="3276600"/>
          </a:xfrm>
        </p:spPr>
        <p:txBody>
          <a:bodyPr>
            <a:normAutofit fontScale="62500" lnSpcReduction="20000"/>
          </a:bodyPr>
          <a:lstStyle/>
          <a:p>
            <a:pPr marL="0" indent="0">
              <a:buNone/>
            </a:pPr>
            <a:r>
              <a:rPr lang="en-US" dirty="0"/>
              <a:t>ANY TYPE OF MARKER CAN BE DEPOSITED.  IT DOES NOT HAVE TO BE A CRAYOLA MARKER. </a:t>
            </a:r>
          </a:p>
          <a:p>
            <a:pPr marL="0" indent="0">
              <a:buNone/>
            </a:pPr>
            <a:r>
              <a:rPr lang="en-US" dirty="0"/>
              <a:t>There will be collection bins at Hallowingo!!  Please test your markers and bring in the dried up ones.  </a:t>
            </a:r>
          </a:p>
        </p:txBody>
      </p:sp>
      <p:sp>
        <p:nvSpPr>
          <p:cNvPr id="3" name="Slide Number Placeholder 2"/>
          <p:cNvSpPr>
            <a:spLocks noGrp="1"/>
          </p:cNvSpPr>
          <p:nvPr>
            <p:ph type="sldNum" sz="quarter" idx="16"/>
          </p:nvPr>
        </p:nvSpPr>
        <p:spPr/>
        <p:txBody>
          <a:bodyPr>
            <a:normAutofit fontScale="85000" lnSpcReduction="20000"/>
          </a:bodyPr>
          <a:lstStyle/>
          <a:p>
            <a:fld id="{3F0AF2E6-A38B-4EF6-89B6-00005E8DFE38}" type="slidenum">
              <a:rPr lang="en-US" smtClean="0"/>
              <a:t>8</a:t>
            </a:fld>
            <a:endParaRPr lang="en-US"/>
          </a:p>
        </p:txBody>
      </p:sp>
      <p:pic>
        <p:nvPicPr>
          <p:cNvPr id="8" name="Picture 7" descr="phot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529" y="1516698"/>
            <a:ext cx="2438400" cy="1623060"/>
          </a:xfrm>
          <a:prstGeom prst="rect">
            <a:avLst/>
          </a:prstGeom>
        </p:spPr>
      </p:pic>
    </p:spTree>
    <p:extLst>
      <p:ext uri="{BB962C8B-B14F-4D97-AF65-F5344CB8AC3E}">
        <p14:creationId xmlns:p14="http://schemas.microsoft.com/office/powerpoint/2010/main" val="72824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Report</a:t>
            </a:r>
          </a:p>
        </p:txBody>
      </p:sp>
      <p:sp>
        <p:nvSpPr>
          <p:cNvPr id="3" name="Slide Number Placeholder 2"/>
          <p:cNvSpPr>
            <a:spLocks noGrp="1"/>
          </p:cNvSpPr>
          <p:nvPr>
            <p:ph type="sldNum" sz="quarter" idx="12"/>
          </p:nvPr>
        </p:nvSpPr>
        <p:spPr/>
        <p:txBody>
          <a:bodyPr>
            <a:normAutofit fontScale="85000" lnSpcReduction="20000"/>
          </a:bodyPr>
          <a:lstStyle/>
          <a:p>
            <a:fld id="{3F0AF2E6-A38B-4EF6-89B6-00005E8DFE38}" type="slidenum">
              <a:rPr lang="en-US" smtClean="0"/>
              <a:t>9</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a:t>School Bond Referendum</a:t>
            </a:r>
          </a:p>
          <a:p>
            <a:r>
              <a:rPr lang="en-US" dirty="0"/>
              <a:t>Membership </a:t>
            </a:r>
            <a:endParaRPr lang="en-US" dirty="0" smtClean="0"/>
          </a:p>
          <a:p>
            <a:pPr lvl="1"/>
            <a:r>
              <a:rPr lang="en-US" dirty="0" smtClean="0">
                <a:solidFill>
                  <a:srgbClr val="FF0000"/>
                </a:solidFill>
              </a:rPr>
              <a:t>Not too late to join!</a:t>
            </a:r>
          </a:p>
          <a:p>
            <a:pPr lvl="1"/>
            <a:r>
              <a:rPr lang="en-US" dirty="0" smtClean="0">
                <a:solidFill>
                  <a:srgbClr val="FF0000"/>
                </a:solidFill>
              </a:rPr>
              <a:t>Membership perk: free Hallowingo tickets for your family!</a:t>
            </a:r>
            <a:endParaRPr lang="en-US" dirty="0">
              <a:solidFill>
                <a:srgbClr val="FF0000"/>
              </a:solidFill>
            </a:endParaRPr>
          </a:p>
          <a:p>
            <a:r>
              <a:rPr lang="en-US" dirty="0"/>
              <a:t>After School </a:t>
            </a:r>
            <a:r>
              <a:rPr lang="en-US" dirty="0" smtClean="0"/>
              <a:t>Programs</a:t>
            </a:r>
          </a:p>
          <a:p>
            <a:pPr lvl="1"/>
            <a:r>
              <a:rPr lang="en-US" dirty="0" smtClean="0">
                <a:solidFill>
                  <a:srgbClr val="FF0000"/>
                </a:solidFill>
              </a:rPr>
              <a:t>Feedback regarding activities is welcome.</a:t>
            </a:r>
            <a:endParaRPr lang="en-US" dirty="0">
              <a:solidFill>
                <a:srgbClr val="FF0000"/>
              </a:solidFill>
            </a:endParaRPr>
          </a:p>
          <a:p>
            <a:r>
              <a:rPr lang="en-US" dirty="0" smtClean="0"/>
              <a:t>Hallowingo</a:t>
            </a:r>
          </a:p>
          <a:p>
            <a:pPr lvl="1"/>
            <a:r>
              <a:rPr lang="en-US" dirty="0" smtClean="0">
                <a:solidFill>
                  <a:srgbClr val="FF0000"/>
                </a:solidFill>
              </a:rPr>
              <a:t>Volunteers must be 7</a:t>
            </a:r>
            <a:r>
              <a:rPr lang="en-US" baseline="30000" dirty="0" smtClean="0">
                <a:solidFill>
                  <a:srgbClr val="FF0000"/>
                </a:solidFill>
              </a:rPr>
              <a:t>th</a:t>
            </a:r>
            <a:r>
              <a:rPr lang="en-US" dirty="0" smtClean="0">
                <a:solidFill>
                  <a:srgbClr val="FF0000"/>
                </a:solidFill>
              </a:rPr>
              <a:t> grade or older. Sign up on </a:t>
            </a:r>
            <a:r>
              <a:rPr lang="en-US" dirty="0" err="1" smtClean="0">
                <a:solidFill>
                  <a:srgbClr val="FF0000"/>
                </a:solidFill>
              </a:rPr>
              <a:t>PTAvenue</a:t>
            </a:r>
            <a:r>
              <a:rPr lang="en-US" dirty="0" smtClean="0">
                <a:solidFill>
                  <a:srgbClr val="FF0000"/>
                </a:solidFill>
              </a:rPr>
              <a:t>.</a:t>
            </a:r>
          </a:p>
          <a:p>
            <a:pPr lvl="1"/>
            <a:r>
              <a:rPr lang="en-US" dirty="0" smtClean="0">
                <a:solidFill>
                  <a:srgbClr val="FF0000"/>
                </a:solidFill>
              </a:rPr>
              <a:t>Need more volunteers to bring in baked goods.</a:t>
            </a:r>
          </a:p>
          <a:p>
            <a:pPr lvl="1"/>
            <a:r>
              <a:rPr lang="en-US" dirty="0" smtClean="0">
                <a:solidFill>
                  <a:srgbClr val="FF0000"/>
                </a:solidFill>
              </a:rPr>
              <a:t>An adult must be at all stations.</a:t>
            </a:r>
          </a:p>
          <a:p>
            <a:pPr lvl="1"/>
            <a:r>
              <a:rPr lang="en-US" b="1" dirty="0" smtClean="0">
                <a:solidFill>
                  <a:srgbClr val="FF0000"/>
                </a:solidFill>
              </a:rPr>
              <a:t>The playground is CLOSED during Hallowingo!</a:t>
            </a:r>
            <a:endParaRPr lang="en-US" dirty="0"/>
          </a:p>
        </p:txBody>
      </p:sp>
    </p:spTree>
    <p:extLst>
      <p:ext uri="{BB962C8B-B14F-4D97-AF65-F5344CB8AC3E}">
        <p14:creationId xmlns:p14="http://schemas.microsoft.com/office/powerpoint/2010/main" val="12354438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3713</TotalTime>
  <Words>2007</Words>
  <Application>Microsoft Office PowerPoint</Application>
  <PresentationFormat>On-screen Show (4:3)</PresentationFormat>
  <Paragraphs>408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PowerPoint Presentation</vt:lpstr>
      <vt:lpstr>Attendance</vt:lpstr>
      <vt:lpstr>Agenda</vt:lpstr>
      <vt:lpstr>Principal/School Report</vt:lpstr>
      <vt:lpstr>Principal/School Report</vt:lpstr>
      <vt:lpstr>Principal/School Report</vt:lpstr>
      <vt:lpstr>Principal/School Report</vt:lpstr>
      <vt:lpstr>Colorcycle</vt:lpstr>
      <vt:lpstr>PTA Report</vt:lpstr>
      <vt:lpstr>PTA Report</vt:lpstr>
      <vt:lpstr>PTA Report</vt:lpstr>
      <vt:lpstr>PTA Report</vt:lpstr>
      <vt:lpstr>2017 School Bond Referendum</vt:lpstr>
      <vt:lpstr>PowerPoint Presentation</vt:lpstr>
      <vt:lpstr>Membership</vt:lpstr>
      <vt:lpstr>After School Programs</vt:lpstr>
      <vt:lpstr>Hallowingo</vt:lpstr>
      <vt:lpstr>Book Fair</vt:lpstr>
      <vt:lpstr>Dining Days</vt:lpstr>
      <vt:lpstr>6th Grade Basketball</vt:lpstr>
      <vt:lpstr>Budget vs. Actual </vt:lpstr>
      <vt:lpstr>Budget vs. Actual </vt:lpstr>
      <vt:lpstr>Budget vs. Actual </vt:lpstr>
      <vt:lpstr>Resources</vt:lpstr>
      <vt:lpstr>Adjourned  @ 7:55 PM 1st – Julie change 2nd – Joanne Fulmer</vt:lpstr>
    </vt:vector>
  </TitlesOfParts>
  <Company>Fairfax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 Corner PTA</dc:title>
  <dc:creator>Chang, Julie</dc:creator>
  <cp:lastModifiedBy>Joanne Fulmer</cp:lastModifiedBy>
  <cp:revision>106</cp:revision>
  <cp:lastPrinted>2014-09-17T21:08:43Z</cp:lastPrinted>
  <dcterms:created xsi:type="dcterms:W3CDTF">2014-09-16T19:58:17Z</dcterms:created>
  <dcterms:modified xsi:type="dcterms:W3CDTF">2017-10-17T02:18:00Z</dcterms:modified>
</cp:coreProperties>
</file>