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264" r:id="rId2"/>
    <p:sldId id="278" r:id="rId3"/>
    <p:sldId id="279" r:id="rId4"/>
    <p:sldId id="284" r:id="rId5"/>
    <p:sldId id="270"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285" r:id="rId25"/>
    <p:sldId id="286" r:id="rId26"/>
    <p:sldId id="287" r:id="rId27"/>
    <p:sldId id="276" r:id="rId28"/>
    <p:sldId id="288" r:id="rId29"/>
    <p:sldId id="289" r:id="rId30"/>
    <p:sldId id="290" r:id="rId31"/>
    <p:sldId id="291" r:id="rId32"/>
    <p:sldId id="267" r:id="rId33"/>
    <p:sldId id="268"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6" autoAdjust="0"/>
    <p:restoredTop sz="92171" autoAdjust="0"/>
  </p:normalViewPr>
  <p:slideViewPr>
    <p:cSldViewPr>
      <p:cViewPr varScale="1">
        <p:scale>
          <a:sx n="143" d="100"/>
          <a:sy n="143" d="100"/>
        </p:scale>
        <p:origin x="-1632" y="-104"/>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1ABF04CD-632D-44BD-B6C8-1175A70863E5}" type="datetimeFigureOut">
              <a:rPr lang="en-US" smtClean="0"/>
              <a:t>1/8/18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D04A680B-3018-4F41-9666-728BEAA4DB7B}" type="slidenum">
              <a:rPr lang="en-US" smtClean="0"/>
              <a:t>‹#›</a:t>
            </a:fld>
            <a:endParaRPr lang="en-US"/>
          </a:p>
        </p:txBody>
      </p:sp>
    </p:spTree>
    <p:extLst>
      <p:ext uri="{BB962C8B-B14F-4D97-AF65-F5344CB8AC3E}">
        <p14:creationId xmlns:p14="http://schemas.microsoft.com/office/powerpoint/2010/main" val="4209066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1"/>
            <a:ext cx="2972421" cy="466725"/>
          </a:xfrm>
          <a:prstGeom prst="rect">
            <a:avLst/>
          </a:prstGeom>
        </p:spPr>
        <p:txBody>
          <a:bodyPr vert="horz" lIns="91440" tIns="45720" rIns="91440" bIns="45720" rtlCol="0"/>
          <a:lstStyle>
            <a:lvl1pPr algn="r">
              <a:defRPr sz="1200"/>
            </a:lvl1pPr>
          </a:lstStyle>
          <a:p>
            <a:fld id="{3AED013A-9027-432A-A72A-EDD578127DA7}" type="datetimeFigureOut">
              <a:rPr lang="en-US" smtClean="0"/>
              <a:t>1/8/18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3576"/>
            <a:ext cx="5485158"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676"/>
            <a:ext cx="2972421" cy="466725"/>
          </a:xfrm>
          <a:prstGeom prst="rect">
            <a:avLst/>
          </a:prstGeom>
        </p:spPr>
        <p:txBody>
          <a:bodyPr vert="horz" lIns="91440" tIns="45720" rIns="91440" bIns="45720" rtlCol="0" anchor="b"/>
          <a:lstStyle>
            <a:lvl1pPr algn="r">
              <a:defRPr sz="1200"/>
            </a:lvl1pPr>
          </a:lstStyle>
          <a:p>
            <a:fld id="{A9E946B4-BCEA-4CA3-B567-E7645516781B}" type="slidenum">
              <a:rPr lang="en-US" smtClean="0"/>
              <a:t>‹#›</a:t>
            </a:fld>
            <a:endParaRPr lang="en-US"/>
          </a:p>
        </p:txBody>
      </p:sp>
    </p:spTree>
    <p:extLst>
      <p:ext uri="{BB962C8B-B14F-4D97-AF65-F5344CB8AC3E}">
        <p14:creationId xmlns:p14="http://schemas.microsoft.com/office/powerpoint/2010/main" val="369733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946B4-BCEA-4CA3-B567-E7645516781B}" type="slidenum">
              <a:rPr lang="en-US" smtClean="0"/>
              <a:pPr/>
              <a:t>25</a:t>
            </a:fld>
            <a:endParaRPr lang="en-US"/>
          </a:p>
        </p:txBody>
      </p:sp>
    </p:spTree>
    <p:extLst>
      <p:ext uri="{BB962C8B-B14F-4D97-AF65-F5344CB8AC3E}">
        <p14:creationId xmlns:p14="http://schemas.microsoft.com/office/powerpoint/2010/main" val="163626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946B4-BCEA-4CA3-B567-E7645516781B}" type="slidenum">
              <a:rPr lang="en-US" smtClean="0"/>
              <a:t>33</a:t>
            </a:fld>
            <a:endParaRPr lang="en-US"/>
          </a:p>
        </p:txBody>
      </p:sp>
    </p:spTree>
    <p:extLst>
      <p:ext uri="{BB962C8B-B14F-4D97-AF65-F5344CB8AC3E}">
        <p14:creationId xmlns:p14="http://schemas.microsoft.com/office/powerpoint/2010/main" val="31236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AD7A1CA-5225-4BE2-A993-94C1C06E32AB}" type="datetime1">
              <a:rPr lang="en-US" smtClean="0"/>
              <a:t>1/8/18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F0AF2E6-A38B-4EF6-89B6-00005E8DFE3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50AD6B-BFA7-4F7F-8E73-BF02D1631205}" type="datetime1">
              <a:rPr lang="en-US" smtClean="0"/>
              <a:t>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AF2E6-A38B-4EF6-89B6-00005E8DFE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02BDD28-D3BE-4193-ABA0-D1D3F07C0835}" type="datetime1">
              <a:rPr lang="en-US" smtClean="0"/>
              <a:t>1/8/18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F0AF2E6-A38B-4EF6-89B6-00005E8DFE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C0AC11A-20E6-4686-BF3D-B6DA3674D2D1}" type="datetime1">
              <a:rPr lang="en-US" smtClean="0"/>
              <a:t>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F0AF2E6-A38B-4EF6-89B6-00005E8DFE3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ADBD7DD-F1A5-4852-A188-7C50C2C4DEBC}" type="datetime1">
              <a:rPr lang="en-US" smtClean="0"/>
              <a:t>1/8/18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F0AF2E6-A38B-4EF6-89B6-00005E8DFE3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E9AE0FC-181E-4EF4-A548-E26876DC45BF}" type="datetime1">
              <a:rPr lang="en-US" smtClean="0"/>
              <a:t>1/8/18</a:t>
            </a:fld>
            <a:endParaRPr lang="en-US"/>
          </a:p>
        </p:txBody>
      </p:sp>
      <p:sp>
        <p:nvSpPr>
          <p:cNvPr id="10" name="Slide Number Placeholder 9"/>
          <p:cNvSpPr>
            <a:spLocks noGrp="1"/>
          </p:cNvSpPr>
          <p:nvPr>
            <p:ph type="sldNum" sz="quarter" idx="16"/>
          </p:nvPr>
        </p:nvSpPr>
        <p:spPr/>
        <p:txBody>
          <a:bodyPr rtlCol="0"/>
          <a:lstStyle/>
          <a:p>
            <a:fld id="{3F0AF2E6-A38B-4EF6-89B6-00005E8DFE3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244FE17-3CD3-424E-97DF-9E18BE028BC0}" type="datetime1">
              <a:rPr lang="en-US" smtClean="0"/>
              <a:t>1/8/18</a:t>
            </a:fld>
            <a:endParaRPr lang="en-US"/>
          </a:p>
        </p:txBody>
      </p:sp>
      <p:sp>
        <p:nvSpPr>
          <p:cNvPr id="12" name="Slide Number Placeholder 11"/>
          <p:cNvSpPr>
            <a:spLocks noGrp="1"/>
          </p:cNvSpPr>
          <p:nvPr>
            <p:ph type="sldNum" sz="quarter" idx="16"/>
          </p:nvPr>
        </p:nvSpPr>
        <p:spPr/>
        <p:txBody>
          <a:bodyPr rtlCol="0"/>
          <a:lstStyle/>
          <a:p>
            <a:fld id="{3F0AF2E6-A38B-4EF6-89B6-00005E8DFE3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F8746F6-5E7C-46B9-B86E-819E96022E53}" type="datetime1">
              <a:rPr lang="en-US" smtClean="0"/>
              <a:t>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F0AF2E6-A38B-4EF6-89B6-00005E8DFE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A51E3-91AD-4DE6-9094-94B380C6190A}" type="datetime1">
              <a:rPr lang="en-US" smtClean="0"/>
              <a:t>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F0AF2E6-A38B-4EF6-89B6-00005E8DFE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5BB7AFF2-5F97-486D-83DA-02BDF90C8C6E}" type="datetime1">
              <a:rPr lang="en-US" smtClean="0"/>
              <a:t>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F0AF2E6-A38B-4EF6-89B6-00005E8DFE3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8A40B5D-2F2F-4B68-B6A9-9E6F11954EFB}" type="datetime1">
              <a:rPr lang="en-US" smtClean="0"/>
              <a:t>1/8/18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F0AF2E6-A38B-4EF6-89B6-00005E8DFE3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379F96C-EBC2-42A2-A7AD-45122FC04B41}" type="datetime1">
              <a:rPr lang="en-US" smtClean="0"/>
              <a:t>1/8/18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F0AF2E6-A38B-4EF6-89B6-00005E8DFE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jpg"/><Relationship Id="rId6"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jpg"/><Relationship Id="rId6" Type="http://schemas.openxmlformats.org/officeDocument/2006/relationships/image" Target="../media/image37.jpg"/><Relationship Id="rId7"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jpeg"/><Relationship Id="rId6" Type="http://schemas.openxmlformats.org/officeDocument/2006/relationships/image" Target="../media/image47.png"/><Relationship Id="rId7" Type="http://schemas.openxmlformats.org/officeDocument/2006/relationships/image" Target="../media/image48.gif"/><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groups/673851072716338/" TargetMode="External"/><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January 8, 2018</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99" y="3994052"/>
            <a:ext cx="1839277" cy="1833635"/>
          </a:xfrm>
          <a:prstGeom prst="rect">
            <a:avLst/>
          </a:prstGeom>
        </p:spPr>
      </p:pic>
      <p:sp>
        <p:nvSpPr>
          <p:cNvPr id="7" name="Slide Number Placeholder 6"/>
          <p:cNvSpPr>
            <a:spLocks noGrp="1"/>
          </p:cNvSpPr>
          <p:nvPr>
            <p:ph type="sldNum" sz="quarter" idx="12"/>
          </p:nvPr>
        </p:nvSpPr>
        <p:spPr/>
        <p:txBody>
          <a:bodyPr/>
          <a:lstStyle/>
          <a:p>
            <a:fld id="{3F0AF2E6-A38B-4EF6-89B6-00005E8DFE38}" type="slidenum">
              <a:rPr lang="en-US" smtClean="0"/>
              <a:t>1</a:t>
            </a:fld>
            <a:endParaRPr lang="en-US"/>
          </a:p>
        </p:txBody>
      </p:sp>
      <p:sp>
        <p:nvSpPr>
          <p:cNvPr id="2" name="TextBox 1"/>
          <p:cNvSpPr txBox="1"/>
          <p:nvPr/>
        </p:nvSpPr>
        <p:spPr>
          <a:xfrm>
            <a:off x="1752600" y="1752600"/>
            <a:ext cx="6096000" cy="1569660"/>
          </a:xfrm>
          <a:prstGeom prst="rect">
            <a:avLst/>
          </a:prstGeom>
          <a:noFill/>
        </p:spPr>
        <p:txBody>
          <a:bodyPr wrap="square" rtlCol="0">
            <a:spAutoFit/>
          </a:bodyPr>
          <a:lstStyle/>
          <a:p>
            <a:r>
              <a:rPr lang="en-US" sz="4800" dirty="0"/>
              <a:t>Happy New Year and Happy Snow Day!</a:t>
            </a:r>
          </a:p>
        </p:txBody>
      </p:sp>
    </p:spTree>
    <p:extLst>
      <p:ext uri="{BB962C8B-B14F-4D97-AF65-F5344CB8AC3E}">
        <p14:creationId xmlns:p14="http://schemas.microsoft.com/office/powerpoint/2010/main" val="886350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Blizzard’s Market staff </a:t>
            </a:r>
            <a:r>
              <a:rPr lang="en-US" sz="2800" dirty="0"/>
              <a:t>learn about the ordering </a:t>
            </a:r>
            <a:r>
              <a:rPr lang="en-US" sz="2800" dirty="0" smtClean="0"/>
              <a:t>process and the difference between wholesale and retail.</a:t>
            </a:r>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777" y="1545311"/>
            <a:ext cx="4425461" cy="4425461"/>
          </a:xfrm>
        </p:spPr>
      </p:pic>
    </p:spTree>
    <p:extLst>
      <p:ext uri="{BB962C8B-B14F-4D97-AF65-F5344CB8AC3E}">
        <p14:creationId xmlns:p14="http://schemas.microsoft.com/office/powerpoint/2010/main" val="173580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002937"/>
          </a:xfrm>
        </p:spPr>
        <p:txBody>
          <a:bodyPr>
            <a:normAutofit fontScale="90000"/>
          </a:bodyPr>
          <a:lstStyle/>
          <a:p>
            <a:r>
              <a:rPr lang="en-US" sz="2800" dirty="0"/>
              <a:t>Positions </a:t>
            </a:r>
            <a:r>
              <a:rPr lang="en-US" sz="2800" dirty="0" smtClean="0"/>
              <a:t>have been created </a:t>
            </a:r>
            <a:r>
              <a:rPr lang="en-US" sz="2800" dirty="0"/>
              <a:t>from manager down to sales clerks so that students can see what </a:t>
            </a:r>
            <a:r>
              <a:rPr lang="en-US" sz="2800" dirty="0" smtClean="0"/>
              <a:t>is involved </a:t>
            </a:r>
            <a:r>
              <a:rPr lang="en-US" sz="2800" dirty="0"/>
              <a:t>in operating </a:t>
            </a:r>
            <a:r>
              <a:rPr lang="en-US" sz="2800" dirty="0" smtClean="0"/>
              <a:t>a business</a:t>
            </a:r>
            <a:r>
              <a:rPr lang="en-US" sz="2800" dirty="0"/>
              <a:t>. </a:t>
            </a:r>
            <a:r>
              <a:rPr lang="en-US" sz="2800" dirty="0" smtClean="0"/>
              <a:t/>
            </a:r>
            <a:br>
              <a:rPr lang="en-US" sz="2800" dirty="0" smtClean="0"/>
            </a:br>
            <a:r>
              <a:rPr lang="en-US" sz="2800" dirty="0"/>
              <a:t/>
            </a:r>
            <a:br>
              <a:rPr lang="en-US" sz="2800" dirty="0"/>
            </a:br>
            <a:r>
              <a:rPr lang="en-US" sz="2800" b="1" u="sng" dirty="0"/>
              <a:t>CASHIERS</a:t>
            </a:r>
            <a:br>
              <a:rPr lang="en-US" sz="2800" b="1" u="sng" dirty="0"/>
            </a:br>
            <a:r>
              <a:rPr lang="en-US" sz="2800" dirty="0"/>
              <a:t>Students are given practical experience in making change with real </a:t>
            </a:r>
            <a:r>
              <a:rPr lang="en-US" sz="2800" dirty="0" smtClean="0"/>
              <a:t>money in addition to using learned math skills. </a:t>
            </a:r>
            <a:endParaRPr lang="en-US" sz="2800" dirty="0"/>
          </a:p>
        </p:txBody>
      </p:sp>
      <p:pic>
        <p:nvPicPr>
          <p:cNvPr id="4" name="Content Placeholder 3"/>
          <p:cNvPicPr>
            <a:picLocks noGrp="1" noChangeAspect="1"/>
          </p:cNvPicPr>
          <p:nvPr>
            <p:ph idx="1"/>
          </p:nvPr>
        </p:nvPicPr>
        <p:blipFill>
          <a:blip r:embed="rId2"/>
          <a:stretch>
            <a:fillRect/>
          </a:stretch>
        </p:blipFill>
        <p:spPr>
          <a:xfrm>
            <a:off x="628650" y="2669686"/>
            <a:ext cx="3265589" cy="32621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9686"/>
            <a:ext cx="3376247" cy="3048000"/>
          </a:xfrm>
          <a:prstGeom prst="rect">
            <a:avLst/>
          </a:prstGeom>
        </p:spPr>
      </p:pic>
    </p:spTree>
    <p:extLst>
      <p:ext uri="{BB962C8B-B14F-4D97-AF65-F5344CB8AC3E}">
        <p14:creationId xmlns:p14="http://schemas.microsoft.com/office/powerpoint/2010/main" val="202522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t>SALES CLERKS</a:t>
            </a:r>
            <a:endParaRPr lang="en-US" sz="2800" b="1" u="sng"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59581" y="2913857"/>
            <a:ext cx="4352925" cy="217646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669" y="1825625"/>
            <a:ext cx="2690445" cy="43529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316589" y="2538354"/>
            <a:ext cx="4352927" cy="2927472"/>
          </a:xfrm>
          <a:prstGeom prst="rect">
            <a:avLst/>
          </a:prstGeom>
        </p:spPr>
      </p:pic>
    </p:spTree>
    <p:extLst>
      <p:ext uri="{BB962C8B-B14F-4D97-AF65-F5344CB8AC3E}">
        <p14:creationId xmlns:p14="http://schemas.microsoft.com/office/powerpoint/2010/main" val="326407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 monitors keep the line moving to ensure students arrive to class on time.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031818"/>
            <a:ext cx="3048000" cy="38883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769" y="2031819"/>
            <a:ext cx="3048000" cy="3888335"/>
          </a:xfrm>
          <a:prstGeom prst="rect">
            <a:avLst/>
          </a:prstGeom>
        </p:spPr>
      </p:pic>
    </p:spTree>
    <p:extLst>
      <p:ext uri="{BB962C8B-B14F-4D97-AF65-F5344CB8AC3E}">
        <p14:creationId xmlns:p14="http://schemas.microsoft.com/office/powerpoint/2010/main" val="177349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Staff pricing each item to help check out.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3975" y="2568207"/>
            <a:ext cx="4064000" cy="291465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41361" y="2096719"/>
            <a:ext cx="4064000" cy="3857625"/>
          </a:xfrm>
          <a:prstGeom prst="rect">
            <a:avLst/>
          </a:prstGeom>
        </p:spPr>
      </p:pic>
    </p:spTree>
    <p:extLst>
      <p:ext uri="{BB962C8B-B14F-4D97-AF65-F5344CB8AC3E}">
        <p14:creationId xmlns:p14="http://schemas.microsoft.com/office/powerpoint/2010/main" val="307571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Blizzard’s Market staff packaging bulk items into individual bags.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2477294"/>
            <a:ext cx="3048000" cy="3048000"/>
          </a:xfrm>
        </p:spPr>
      </p:pic>
    </p:spTree>
    <p:extLst>
      <p:ext uri="{BB962C8B-B14F-4D97-AF65-F5344CB8AC3E}">
        <p14:creationId xmlns:p14="http://schemas.microsoft.com/office/powerpoint/2010/main" val="186833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What do we do with the profits?  </a:t>
            </a:r>
            <a:br>
              <a:rPr lang="en-US" sz="2400" dirty="0" smtClean="0"/>
            </a:br>
            <a:r>
              <a:rPr lang="en-US" sz="2400" dirty="0" smtClean="0"/>
              <a:t>All profits are used to enhance programs at </a:t>
            </a:r>
            <a:r>
              <a:rPr lang="en-US" sz="2400" dirty="0"/>
              <a:t>L</a:t>
            </a:r>
            <a:r>
              <a:rPr lang="en-US" sz="2400" dirty="0" smtClean="0"/>
              <a:t>ees Corner.</a:t>
            </a:r>
            <a:br>
              <a:rPr lang="en-US" sz="2400" dirty="0" smtClean="0"/>
            </a:br>
            <a:endParaRPr lang="en-US" sz="2400" dirty="0"/>
          </a:p>
        </p:txBody>
      </p:sp>
      <p:sp>
        <p:nvSpPr>
          <p:cNvPr id="3" name="Content Placeholder 2"/>
          <p:cNvSpPr>
            <a:spLocks noGrp="1"/>
          </p:cNvSpPr>
          <p:nvPr>
            <p:ph idx="1"/>
          </p:nvPr>
        </p:nvSpPr>
        <p:spPr/>
        <p:txBody>
          <a:bodyPr/>
          <a:lstStyle/>
          <a:p>
            <a:r>
              <a:rPr lang="en-US" dirty="0" smtClean="0"/>
              <a:t>Speech and Language </a:t>
            </a:r>
          </a:p>
          <a:p>
            <a:r>
              <a:rPr lang="en-US" dirty="0" smtClean="0"/>
              <a:t>Occupational Therapist</a:t>
            </a:r>
          </a:p>
          <a:p>
            <a:r>
              <a:rPr lang="en-US" dirty="0" smtClean="0"/>
              <a:t>Adapted Physical Education</a:t>
            </a:r>
          </a:p>
          <a:p>
            <a:r>
              <a:rPr lang="en-US" dirty="0" smtClean="0"/>
              <a:t>Enhanced Autism classrooms</a:t>
            </a:r>
          </a:p>
          <a:p>
            <a:r>
              <a:rPr lang="en-US" dirty="0" smtClean="0"/>
              <a:t>School wide PBIS program</a:t>
            </a:r>
          </a:p>
          <a:p>
            <a:r>
              <a:rPr lang="en-US" dirty="0" smtClean="0"/>
              <a:t>Blizzard’s Bee initiative</a:t>
            </a:r>
          </a:p>
          <a:p>
            <a:r>
              <a:rPr lang="en-US" dirty="0" smtClean="0"/>
              <a:t>The One and Only Ivan …….</a:t>
            </a:r>
          </a:p>
        </p:txBody>
      </p:sp>
    </p:spTree>
    <p:extLst>
      <p:ext uri="{BB962C8B-B14F-4D97-AF65-F5344CB8AC3E}">
        <p14:creationId xmlns:p14="http://schemas.microsoft.com/office/powerpoint/2010/main" val="147146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Lees Corner’s Positive Behavioral </a:t>
            </a:r>
            <a:r>
              <a:rPr lang="en-US" sz="2800" dirty="0"/>
              <a:t>Intervention and </a:t>
            </a:r>
            <a:r>
              <a:rPr lang="en-US" sz="2800" dirty="0" smtClean="0"/>
              <a:t>Supports program (PBIS)</a:t>
            </a:r>
            <a:endParaRPr lang="en-US" sz="2800" dirty="0"/>
          </a:p>
        </p:txBody>
      </p:sp>
      <p:sp>
        <p:nvSpPr>
          <p:cNvPr id="3" name="Content Placeholder 2"/>
          <p:cNvSpPr>
            <a:spLocks noGrp="1"/>
          </p:cNvSpPr>
          <p:nvPr>
            <p:ph idx="1"/>
          </p:nvPr>
        </p:nvSpPr>
        <p:spPr/>
        <p:txBody>
          <a:bodyPr/>
          <a:lstStyle/>
          <a:p>
            <a:r>
              <a:rPr lang="en-US" dirty="0" smtClean="0"/>
              <a:t>Blizzard’s Market profits purchase the items for the PBIS cart.  When a class reaches 250 and 450 bears they earn a visit from Mr. D’Amato, Ms. Sloan or Mrs. Tapper and the PBIS cart.  Each student in the classroom is able to select 1 item from the cart.  </a:t>
            </a:r>
            <a:endParaRPr lang="en-US" dirty="0"/>
          </a:p>
        </p:txBody>
      </p:sp>
    </p:spTree>
    <p:extLst>
      <p:ext uri="{BB962C8B-B14F-4D97-AF65-F5344CB8AC3E}">
        <p14:creationId xmlns:p14="http://schemas.microsoft.com/office/powerpoint/2010/main" val="517046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Brag Tags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This school year every student at Lees Corner will be given a key chain and have the opportunity to collect Brag Tags.  </a:t>
            </a:r>
          </a:p>
          <a:p>
            <a:r>
              <a:rPr lang="en-US" dirty="0" smtClean="0"/>
              <a:t>The PBIS cart will have a variety of different Brag Tags for students to pick.</a:t>
            </a:r>
          </a:p>
          <a:p>
            <a:r>
              <a:rPr lang="en-US" dirty="0" smtClean="0"/>
              <a:t>Classroom and specialist have chosen a Brag Tag that represents them or the special they teach. </a:t>
            </a:r>
          </a:p>
          <a:p>
            <a:r>
              <a:rPr lang="en-US" dirty="0" smtClean="0"/>
              <a:t>Brag Tags will also be for sale at Blizzard’s Market. </a:t>
            </a:r>
          </a:p>
          <a:p>
            <a:r>
              <a:rPr lang="en-US" dirty="0" smtClean="0"/>
              <a:t>All 784 key chains and brag tags were purchased with profits from Blizzard’s Market.  </a:t>
            </a:r>
            <a:endParaRPr lang="en-US" dirty="0"/>
          </a:p>
        </p:txBody>
      </p:sp>
    </p:spTree>
    <p:extLst>
      <p:ext uri="{BB962C8B-B14F-4D97-AF65-F5344CB8AC3E}">
        <p14:creationId xmlns:p14="http://schemas.microsoft.com/office/powerpoint/2010/main" val="416652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peek at 1  Brag Tag.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607040"/>
            <a:ext cx="3036277" cy="30362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836" y="2861164"/>
            <a:ext cx="964406" cy="2190750"/>
          </a:xfrm>
          <a:prstGeom prst="rect">
            <a:avLst/>
          </a:prstGeom>
        </p:spPr>
      </p:pic>
    </p:spTree>
    <p:extLst>
      <p:ext uri="{BB962C8B-B14F-4D97-AF65-F5344CB8AC3E}">
        <p14:creationId xmlns:p14="http://schemas.microsoft.com/office/powerpoint/2010/main" val="389807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Principal/School Report</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2</a:t>
            </a:fld>
            <a:endParaRPr lang="en-US"/>
          </a:p>
        </p:txBody>
      </p:sp>
      <p:sp>
        <p:nvSpPr>
          <p:cNvPr id="4" name="Content Placeholder 3"/>
          <p:cNvSpPr>
            <a:spLocks noGrp="1"/>
          </p:cNvSpPr>
          <p:nvPr>
            <p:ph sz="quarter" idx="1"/>
          </p:nvPr>
        </p:nvSpPr>
        <p:spPr/>
        <p:txBody>
          <a:bodyPr/>
          <a:lstStyle/>
          <a:p>
            <a:r>
              <a:rPr lang="en-US" dirty="0"/>
              <a:t>An update on Professional Development will be provided at the next meeting.</a:t>
            </a:r>
          </a:p>
        </p:txBody>
      </p:sp>
    </p:spTree>
    <p:extLst>
      <p:ext uri="{BB962C8B-B14F-4D97-AF65-F5344CB8AC3E}">
        <p14:creationId xmlns:p14="http://schemas.microsoft.com/office/powerpoint/2010/main" val="15753407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Golden Tickets</a:t>
            </a:r>
            <a:br>
              <a:rPr lang="en-US" dirty="0" smtClean="0"/>
            </a:br>
            <a:endParaRPr lang="en-US" dirty="0"/>
          </a:p>
        </p:txBody>
      </p:sp>
      <p:sp>
        <p:nvSpPr>
          <p:cNvPr id="3" name="Content Placeholder 2"/>
          <p:cNvSpPr>
            <a:spLocks noGrp="1"/>
          </p:cNvSpPr>
          <p:nvPr>
            <p:ph idx="1"/>
          </p:nvPr>
        </p:nvSpPr>
        <p:spPr/>
        <p:txBody>
          <a:bodyPr/>
          <a:lstStyle/>
          <a:p>
            <a:r>
              <a:rPr lang="en-US" dirty="0" smtClean="0"/>
              <a:t>Blizzard’s Market profits are used to purchase Golden Tickets for all Lees Corner staff to give to students who they “catch” being a Blizzard’s Bee.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3039" y="3515825"/>
            <a:ext cx="4677907" cy="2471621"/>
          </a:xfrm>
          <a:prstGeom prst="rect">
            <a:avLst/>
          </a:prstGeom>
        </p:spPr>
      </p:pic>
    </p:spTree>
    <p:extLst>
      <p:ext uri="{BB962C8B-B14F-4D97-AF65-F5344CB8AC3E}">
        <p14:creationId xmlns:p14="http://schemas.microsoft.com/office/powerpoint/2010/main" val="3074794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Golden Ticket </a:t>
            </a:r>
            <a:br>
              <a:rPr lang="en-US" dirty="0" smtClean="0"/>
            </a:br>
            <a:r>
              <a:rPr lang="en-US" dirty="0" smtClean="0"/>
              <a:t>holders…..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5838" y="3855244"/>
            <a:ext cx="2751626" cy="2286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80824" y="3855244"/>
            <a:ext cx="2751626"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172381" y="3855244"/>
            <a:ext cx="2751626" cy="2286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251198" y="637626"/>
            <a:ext cx="3010877" cy="2286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132693" y="547688"/>
            <a:ext cx="2831002" cy="2286000"/>
          </a:xfrm>
          <a:prstGeom prst="rect">
            <a:avLst/>
          </a:prstGeom>
        </p:spPr>
      </p:pic>
    </p:spTree>
    <p:extLst>
      <p:ext uri="{BB962C8B-B14F-4D97-AF65-F5344CB8AC3E}">
        <p14:creationId xmlns:p14="http://schemas.microsoft.com/office/powerpoint/2010/main" val="1518210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8470" y="3935960"/>
            <a:ext cx="3129452" cy="2286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39157" y="3935960"/>
            <a:ext cx="3129453"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009845" y="3935961"/>
            <a:ext cx="3129451" cy="2286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57419" y="547688"/>
            <a:ext cx="3151554" cy="2286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137815" y="547687"/>
            <a:ext cx="3132137" cy="2286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997515" y="547687"/>
            <a:ext cx="3132138" cy="2286000"/>
          </a:xfrm>
          <a:prstGeom prst="rect">
            <a:avLst/>
          </a:prstGeom>
        </p:spPr>
      </p:pic>
    </p:spTree>
    <p:extLst>
      <p:ext uri="{BB962C8B-B14F-4D97-AF65-F5344CB8AC3E}">
        <p14:creationId xmlns:p14="http://schemas.microsoft.com/office/powerpoint/2010/main" val="401643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Autofit/>
          </a:bodyPr>
          <a:lstStyle/>
          <a:p>
            <a:r>
              <a:rPr lang="en-US" sz="2800" u="sng" dirty="0" smtClean="0"/>
              <a:t>The One and Only Ivan </a:t>
            </a:r>
            <a:r>
              <a:rPr lang="en-US" sz="2800" dirty="0" smtClean="0"/>
              <a:t>school wide reading program.  A weekly drawing was held and the winners each received 1 free item from Blizzard’s Market.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74650" y="2894255"/>
            <a:ext cx="4064000" cy="2286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80976" y="2894255"/>
            <a:ext cx="4064000" cy="2286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353163" y="2894254"/>
            <a:ext cx="4064000" cy="2286000"/>
          </a:xfrm>
          <a:prstGeom prst="rect">
            <a:avLst/>
          </a:prstGeom>
        </p:spPr>
      </p:pic>
    </p:spTree>
    <p:extLst>
      <p:ext uri="{BB962C8B-B14F-4D97-AF65-F5344CB8AC3E}">
        <p14:creationId xmlns:p14="http://schemas.microsoft.com/office/powerpoint/2010/main" val="1647602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E2A6409-AFEA-4944-B2E4-491A6960C36A}"/>
              </a:ext>
            </a:extLst>
          </p:cNvPr>
          <p:cNvSpPr>
            <a:spLocks noGrp="1"/>
          </p:cNvSpPr>
          <p:nvPr>
            <p:ph type="title"/>
          </p:nvPr>
        </p:nvSpPr>
        <p:spPr/>
        <p:txBody>
          <a:bodyPr>
            <a:normAutofit fontScale="90000"/>
          </a:bodyPr>
          <a:lstStyle/>
          <a:p>
            <a:r>
              <a:rPr lang="en-US" dirty="0"/>
              <a:t>PTA Special Education Representative</a:t>
            </a:r>
          </a:p>
        </p:txBody>
      </p:sp>
      <p:sp>
        <p:nvSpPr>
          <p:cNvPr id="5" name="Slide Number Placeholder 4">
            <a:extLst>
              <a:ext uri="{FF2B5EF4-FFF2-40B4-BE49-F238E27FC236}">
                <a16:creationId xmlns:a16="http://schemas.microsoft.com/office/drawing/2014/main" xmlns="" id="{275947BE-B885-4CB6-849B-55D00388B6C5}"/>
              </a:ext>
            </a:extLst>
          </p:cNvPr>
          <p:cNvSpPr>
            <a:spLocks noGrp="1"/>
          </p:cNvSpPr>
          <p:nvPr>
            <p:ph type="sldNum" sz="quarter" idx="12"/>
          </p:nvPr>
        </p:nvSpPr>
        <p:spPr/>
        <p:txBody>
          <a:bodyPr>
            <a:normAutofit fontScale="85000" lnSpcReduction="20000"/>
          </a:bodyPr>
          <a:lstStyle/>
          <a:p>
            <a:fld id="{3F0AF2E6-A38B-4EF6-89B6-00005E8DFE38}" type="slidenum">
              <a:rPr lang="en-US" smtClean="0"/>
              <a:pPr/>
              <a:t>24</a:t>
            </a:fld>
            <a:endParaRPr lang="en-US"/>
          </a:p>
        </p:txBody>
      </p:sp>
      <p:pic>
        <p:nvPicPr>
          <p:cNvPr id="20481" name="Picture 1"/>
          <p:cNvPicPr>
            <a:picLocks noGrp="1" noChangeAspect="1" noChangeArrowheads="1"/>
          </p:cNvPicPr>
          <p:nvPr>
            <p:ph sz="quarter" idx="1"/>
          </p:nvPr>
        </p:nvPicPr>
        <p:blipFill>
          <a:blip r:embed="rId2" cstate="print"/>
          <a:srcRect/>
          <a:stretch>
            <a:fillRect/>
          </a:stretch>
        </p:blipFill>
        <p:spPr bwMode="auto">
          <a:xfrm>
            <a:off x="304800" y="1676400"/>
            <a:ext cx="1295400" cy="1295400"/>
          </a:xfrm>
          <a:prstGeom prst="rect">
            <a:avLst/>
          </a:prstGeom>
          <a:noFill/>
          <a:ln w="9525">
            <a:noFill/>
            <a:miter lim="800000"/>
            <a:headEnd/>
            <a:tailEnd/>
          </a:ln>
        </p:spPr>
      </p:pic>
      <p:sp>
        <p:nvSpPr>
          <p:cNvPr id="10" name="Rectangle 9"/>
          <p:cNvSpPr/>
          <p:nvPr/>
        </p:nvSpPr>
        <p:spPr>
          <a:xfrm>
            <a:off x="1752600" y="1828800"/>
            <a:ext cx="6705600" cy="1477328"/>
          </a:xfrm>
          <a:prstGeom prst="rect">
            <a:avLst/>
          </a:prstGeom>
        </p:spPr>
        <p:txBody>
          <a:bodyPr wrap="square">
            <a:spAutoFit/>
          </a:bodyPr>
          <a:lstStyle/>
          <a:p>
            <a:r>
              <a:rPr lang="en-US" b="1" dirty="0"/>
              <a:t>WEDNESDAY, January 24 from 6:30-9 pm </a:t>
            </a:r>
            <a:r>
              <a:rPr lang="en-US" dirty="0"/>
              <a:t>-</a:t>
            </a:r>
            <a:br>
              <a:rPr lang="en-US" dirty="0"/>
            </a:br>
            <a:r>
              <a:rPr lang="en-US" dirty="0"/>
              <a:t>Please join Fairfax County SEPTA for our General Membership Meeting and a Workshop with Melanie Kaplan, LCSW; </a:t>
            </a:r>
            <a:br>
              <a:rPr lang="en-US" dirty="0"/>
            </a:br>
            <a:r>
              <a:rPr lang="en-US" dirty="0"/>
              <a:t>"I Have Needs, Too! Supporting the Siblings of Children with Special Needs."  Location: Chantilly High School</a:t>
            </a:r>
          </a:p>
        </p:txBody>
      </p:sp>
      <p:sp>
        <p:nvSpPr>
          <p:cNvPr id="8" name="TextBox 7"/>
          <p:cNvSpPr txBox="1"/>
          <p:nvPr/>
        </p:nvSpPr>
        <p:spPr>
          <a:xfrm>
            <a:off x="1066800" y="3733800"/>
            <a:ext cx="6705600" cy="2031325"/>
          </a:xfrm>
          <a:prstGeom prst="rect">
            <a:avLst/>
          </a:prstGeom>
          <a:noFill/>
        </p:spPr>
        <p:txBody>
          <a:bodyPr wrap="square" rtlCol="0">
            <a:spAutoFit/>
          </a:bodyPr>
          <a:lstStyle/>
          <a:p>
            <a:r>
              <a:rPr lang="en-US" b="1" dirty="0"/>
              <a:t>Upcoming Events…</a:t>
            </a:r>
          </a:p>
          <a:p>
            <a:endParaRPr lang="en-US" dirty="0"/>
          </a:p>
          <a:p>
            <a:pPr>
              <a:buFontTx/>
              <a:buChar char="-"/>
            </a:pPr>
            <a:r>
              <a:rPr lang="en-US" dirty="0"/>
              <a:t>Fairfax County Sheriff’s Department will provide Free Fingerprinting and ID Card to any Lees Corner students who have permission and would like to participate (Date </a:t>
            </a:r>
            <a:r>
              <a:rPr lang="en-US"/>
              <a:t>TBD)</a:t>
            </a:r>
            <a:endParaRPr lang="en-US" dirty="0"/>
          </a:p>
          <a:p>
            <a:endParaRPr lang="en-US" dirty="0"/>
          </a:p>
          <a:p>
            <a:endParaRPr lang="en-US" dirty="0"/>
          </a:p>
        </p:txBody>
      </p:sp>
    </p:spTree>
    <p:extLst>
      <p:ext uri="{BB962C8B-B14F-4D97-AF65-F5344CB8AC3E}">
        <p14:creationId xmlns:p14="http://schemas.microsoft.com/office/powerpoint/2010/main" val="3610241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304800"/>
            <a:ext cx="8153400" cy="990600"/>
          </a:xfrm>
        </p:spPr>
        <p:txBody>
          <a:bodyPr>
            <a:normAutofit/>
          </a:bodyPr>
          <a:lstStyle/>
          <a:p>
            <a:endParaRPr lang="en-US" sz="3200" dirty="0">
              <a:latin typeface="Arial Black" pitchFamily="34" charset="0"/>
            </a:endParaRPr>
          </a:p>
        </p:txBody>
      </p:sp>
      <p:sp>
        <p:nvSpPr>
          <p:cNvPr id="3" name="Subtitle 2"/>
          <p:cNvSpPr>
            <a:spLocks noGrp="1"/>
          </p:cNvSpPr>
          <p:nvPr>
            <p:ph sz="quarter" idx="1"/>
          </p:nvPr>
        </p:nvSpPr>
        <p:spPr>
          <a:xfrm>
            <a:off x="685800" y="1524000"/>
            <a:ext cx="8080248" cy="5029200"/>
          </a:xfrm>
        </p:spPr>
        <p:txBody>
          <a:bodyPr>
            <a:normAutofit lnSpcReduction="10000"/>
          </a:bodyPr>
          <a:lstStyle/>
          <a:p>
            <a:pPr marL="0" indent="0" algn="l">
              <a:buNone/>
            </a:pPr>
            <a:r>
              <a:rPr lang="en-US" dirty="0"/>
              <a:t> </a:t>
            </a:r>
            <a:r>
              <a:rPr lang="en-US" sz="2400" dirty="0"/>
              <a:t>This is an excellent way to shop online or via your phone and Lees Corner PTA will receive 2-10% of your purchase just from using the app to pay. More than 160 participating vendors that include </a:t>
            </a:r>
            <a:r>
              <a:rPr lang="en-US" sz="2400" b="1" dirty="0"/>
              <a:t>Amazon (2%), Apple iTunes (5%), Bed, Bath and Beyond (7%), Boston Market (10%), Regal Theaters (8%), Starbucks (5%), Target (2.5%), Whole Foods (2.5%), </a:t>
            </a:r>
            <a:r>
              <a:rPr lang="en-US" sz="2400" dirty="0"/>
              <a:t>and many more! </a:t>
            </a:r>
          </a:p>
          <a:p>
            <a:pPr fontAlgn="base"/>
            <a:r>
              <a:rPr lang="en-US" sz="2400" dirty="0"/>
              <a:t>Download the app onto your </a:t>
            </a:r>
            <a:r>
              <a:rPr lang="en-US" sz="2400" dirty="0" err="1"/>
              <a:t>iPhone</a:t>
            </a:r>
            <a:r>
              <a:rPr lang="en-US" sz="2400" dirty="0"/>
              <a:t> or Android. </a:t>
            </a:r>
          </a:p>
          <a:p>
            <a:pPr fontAlgn="base"/>
            <a:r>
              <a:rPr lang="en-US" sz="2400" dirty="0"/>
              <a:t>Link it to a credit card or bank account. </a:t>
            </a:r>
          </a:p>
          <a:p>
            <a:pPr fontAlgn="base"/>
            <a:r>
              <a:rPr lang="en-US" sz="2400" dirty="0"/>
              <a:t>When you are checking out either online or in the store, pull up the app, choose the store from the retailer menu and simply key in the amount. The app instantly creates a gift card code that can be used either at the store or online. </a:t>
            </a:r>
          </a:p>
        </p:txBody>
      </p:sp>
      <p:pic>
        <p:nvPicPr>
          <p:cNvPr id="5" name="Picture 4" descr="eScrip"/>
          <p:cNvPicPr/>
          <p:nvPr/>
        </p:nvPicPr>
        <p:blipFill>
          <a:blip r:embed="rId3" cstate="print"/>
          <a:srcRect/>
          <a:stretch>
            <a:fillRect/>
          </a:stretch>
        </p:blipFill>
        <p:spPr bwMode="auto">
          <a:xfrm>
            <a:off x="685800" y="304800"/>
            <a:ext cx="4191000" cy="838200"/>
          </a:xfrm>
          <a:prstGeom prst="rect">
            <a:avLst/>
          </a:prstGeom>
          <a:noFill/>
          <a:ln w="9525">
            <a:noFill/>
            <a:miter lim="800000"/>
            <a:headEnd/>
            <a:tailEnd/>
          </a:ln>
        </p:spPr>
      </p:pic>
    </p:spTree>
    <p:extLst>
      <p:ext uri="{BB962C8B-B14F-4D97-AF65-F5344CB8AC3E}">
        <p14:creationId xmlns:p14="http://schemas.microsoft.com/office/powerpoint/2010/main" val="4048173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Fundraising Summary</a:t>
            </a:r>
          </a:p>
        </p:txBody>
      </p:sp>
      <p:sp>
        <p:nvSpPr>
          <p:cNvPr id="3" name="Subtitle 2"/>
          <p:cNvSpPr>
            <a:spLocks noGrp="1"/>
          </p:cNvSpPr>
          <p:nvPr>
            <p:ph sz="quarter" idx="1"/>
          </p:nvPr>
        </p:nvSpPr>
        <p:spPr/>
        <p:txBody>
          <a:bodyPr>
            <a:normAutofit/>
          </a:bodyPr>
          <a:lstStyle/>
          <a:p>
            <a:pPr algn="l"/>
            <a:r>
              <a:rPr lang="en-US" dirty="0"/>
              <a:t> </a:t>
            </a:r>
          </a:p>
          <a:p>
            <a:pPr algn="l"/>
            <a:endParaRPr lang="en-US" sz="2300" dirty="0"/>
          </a:p>
        </p:txBody>
      </p:sp>
      <p:graphicFrame>
        <p:nvGraphicFramePr>
          <p:cNvPr id="6" name="Table 5"/>
          <p:cNvGraphicFramePr>
            <a:graphicFrameLocks noGrp="1"/>
          </p:cNvGraphicFramePr>
          <p:nvPr>
            <p:extLst>
              <p:ext uri="{D42A27DB-BD31-4B8C-83A1-F6EECF244321}">
                <p14:modId xmlns:p14="http://schemas.microsoft.com/office/powerpoint/2010/main" val="2818108558"/>
              </p:ext>
            </p:extLst>
          </p:nvPr>
        </p:nvGraphicFramePr>
        <p:xfrm>
          <a:off x="304800" y="1676400"/>
          <a:ext cx="8610601" cy="5167897"/>
        </p:xfrm>
        <a:graphic>
          <a:graphicData uri="http://schemas.openxmlformats.org/drawingml/2006/table">
            <a:tbl>
              <a:tblPr firstRow="1" bandRow="1">
                <a:tableStyleId>{5C22544A-7EE6-4342-B048-85BDC9FD1C3A}</a:tableStyleId>
              </a:tblPr>
              <a:tblGrid>
                <a:gridCol w="3071734">
                  <a:extLst>
                    <a:ext uri="{9D8B030D-6E8A-4147-A177-3AD203B41FA5}">
                      <a16:colId xmlns:a16="http://schemas.microsoft.com/office/drawing/2014/main" xmlns="" val="20000"/>
                    </a:ext>
                  </a:extLst>
                </a:gridCol>
                <a:gridCol w="1396244">
                  <a:extLst>
                    <a:ext uri="{9D8B030D-6E8A-4147-A177-3AD203B41FA5}">
                      <a16:colId xmlns:a16="http://schemas.microsoft.com/office/drawing/2014/main" xmlns="" val="20001"/>
                    </a:ext>
                  </a:extLst>
                </a:gridCol>
                <a:gridCol w="2561084">
                  <a:extLst>
                    <a:ext uri="{9D8B030D-6E8A-4147-A177-3AD203B41FA5}">
                      <a16:colId xmlns:a16="http://schemas.microsoft.com/office/drawing/2014/main" xmlns="" val="20002"/>
                    </a:ext>
                  </a:extLst>
                </a:gridCol>
                <a:gridCol w="1581539">
                  <a:extLst>
                    <a:ext uri="{9D8B030D-6E8A-4147-A177-3AD203B41FA5}">
                      <a16:colId xmlns:a16="http://schemas.microsoft.com/office/drawing/2014/main" xmlns="" val="20003"/>
                    </a:ext>
                  </a:extLst>
                </a:gridCol>
              </a:tblGrid>
              <a:tr h="881516">
                <a:tc>
                  <a:txBody>
                    <a:bodyPr/>
                    <a:lstStyle/>
                    <a:p>
                      <a:pPr algn="ctr"/>
                      <a:r>
                        <a:rPr lang="en-US" dirty="0"/>
                        <a:t>Fundraising Program</a:t>
                      </a:r>
                    </a:p>
                  </a:txBody>
                  <a:tcPr/>
                </a:tc>
                <a:tc>
                  <a:txBody>
                    <a:bodyPr/>
                    <a:lstStyle/>
                    <a:p>
                      <a:pPr algn="ctr"/>
                      <a:r>
                        <a:rPr lang="en-US" dirty="0"/>
                        <a:t>Enrolled</a:t>
                      </a:r>
                    </a:p>
                  </a:txBody>
                  <a:tcPr/>
                </a:tc>
                <a:tc>
                  <a:txBody>
                    <a:bodyPr/>
                    <a:lstStyle/>
                    <a:p>
                      <a:pPr algn="ctr"/>
                      <a:r>
                        <a:rPr lang="en-US" dirty="0"/>
                        <a:t>Nov/Dec</a:t>
                      </a:r>
                      <a:r>
                        <a:rPr lang="en-US" baseline="0" dirty="0"/>
                        <a:t>  2017</a:t>
                      </a:r>
                    </a:p>
                    <a:p>
                      <a:pPr algn="ctr"/>
                      <a:r>
                        <a:rPr lang="en-US" baseline="0" dirty="0"/>
                        <a:t>Actual </a:t>
                      </a:r>
                      <a:r>
                        <a:rPr lang="en-US" baseline="0" dirty="0" smtClean="0"/>
                        <a:t>Amount</a:t>
                      </a:r>
                      <a:endParaRPr lang="en-US" dirty="0"/>
                    </a:p>
                  </a:txBody>
                  <a:tcPr/>
                </a:tc>
                <a:tc>
                  <a:txBody>
                    <a:bodyPr/>
                    <a:lstStyle/>
                    <a:p>
                      <a:pPr algn="ctr"/>
                      <a:r>
                        <a:rPr lang="en-US" dirty="0"/>
                        <a:t> Budget</a:t>
                      </a:r>
                    </a:p>
                    <a:p>
                      <a:pPr algn="ctr"/>
                      <a:r>
                        <a:rPr lang="en-US" dirty="0"/>
                        <a:t>(2017-18)</a:t>
                      </a:r>
                    </a:p>
                  </a:txBody>
                  <a:tcPr/>
                </a:tc>
                <a:extLst>
                  <a:ext uri="{0D108BD9-81ED-4DB2-BD59-A6C34878D82A}">
                    <a16:rowId xmlns:a16="http://schemas.microsoft.com/office/drawing/2014/main" xmlns="" val="10000"/>
                  </a:ext>
                </a:extLst>
              </a:tr>
              <a:tr h="540420">
                <a:tc>
                  <a:txBody>
                    <a:bodyPr/>
                    <a:lstStyle/>
                    <a:p>
                      <a:endParaRPr lang="en-US" dirty="0"/>
                    </a:p>
                  </a:txBody>
                  <a:tcPr/>
                </a:tc>
                <a:tc>
                  <a:txBody>
                    <a:bodyPr/>
                    <a:lstStyle/>
                    <a:p>
                      <a:r>
                        <a:rPr lang="en-US" b="1" dirty="0"/>
                        <a:t>259</a:t>
                      </a:r>
                    </a:p>
                  </a:txBody>
                  <a:tcPr/>
                </a:tc>
                <a:tc>
                  <a:txBody>
                    <a:bodyPr/>
                    <a:lstStyle/>
                    <a:p>
                      <a:pPr rtl="0" fontAlgn="t">
                        <a:spcBef>
                          <a:spcPts val="0"/>
                        </a:spcBef>
                        <a:spcAft>
                          <a:spcPts val="0"/>
                        </a:spcAft>
                      </a:pPr>
                      <a:endParaRPr lang="en-US" sz="1800" b="1" i="0" u="none" strike="noStrike" dirty="0" smtClean="0">
                        <a:solidFill>
                          <a:schemeClr val="tx1"/>
                        </a:solidFill>
                        <a:latin typeface="Calibri"/>
                      </a:endParaRPr>
                    </a:p>
                    <a:p>
                      <a:pPr rtl="0" fontAlgn="t">
                        <a:spcBef>
                          <a:spcPts val="0"/>
                        </a:spcBef>
                        <a:spcAft>
                          <a:spcPts val="0"/>
                        </a:spcAft>
                      </a:pPr>
                      <a:r>
                        <a:rPr lang="en-US" sz="1800" b="1" i="0" u="none" strike="noStrike" dirty="0" smtClean="0">
                          <a:solidFill>
                            <a:schemeClr val="tx1"/>
                          </a:solidFill>
                          <a:latin typeface="Calibri"/>
                        </a:rPr>
                        <a:t>$1920</a:t>
                      </a:r>
                      <a:endParaRPr lang="en-US" dirty="0">
                        <a:solidFill>
                          <a:schemeClr val="tx1"/>
                        </a:solidFill>
                      </a:endParaRPr>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a16="http://schemas.microsoft.com/office/drawing/2014/main" xmlns="" val="10001"/>
                  </a:ext>
                </a:extLst>
              </a:tr>
              <a:tr h="506310">
                <a:tc>
                  <a:txBody>
                    <a:bodyPr/>
                    <a:lstStyle/>
                    <a:p>
                      <a:endParaRPr lang="en-US" dirty="0"/>
                    </a:p>
                  </a:txBody>
                  <a:tcPr/>
                </a:tc>
                <a:tc>
                  <a:txBody>
                    <a:bodyPr/>
                    <a:lstStyle/>
                    <a:p>
                      <a:r>
                        <a:rPr lang="en-US" b="1" dirty="0"/>
                        <a:t>26</a:t>
                      </a:r>
                    </a:p>
                  </a:txBody>
                  <a:tcPr/>
                </a:tc>
                <a:tc>
                  <a:txBody>
                    <a:bodyPr/>
                    <a:lstStyle/>
                    <a:p>
                      <a:pPr rtl="0" fontAlgn="t">
                        <a:spcBef>
                          <a:spcPts val="0"/>
                        </a:spcBef>
                        <a:spcAft>
                          <a:spcPts val="0"/>
                        </a:spcAft>
                      </a:pPr>
                      <a:endParaRPr lang="en-US" sz="1800" b="1" i="0" u="none" strike="noStrike" dirty="0" smtClean="0">
                        <a:solidFill>
                          <a:srgbClr val="000000"/>
                        </a:solidFill>
                        <a:latin typeface="Calibri"/>
                      </a:endParaRPr>
                    </a:p>
                    <a:p>
                      <a:pPr rtl="0" fontAlgn="t">
                        <a:spcBef>
                          <a:spcPts val="0"/>
                        </a:spcBef>
                        <a:spcAft>
                          <a:spcPts val="0"/>
                        </a:spcAft>
                      </a:pPr>
                      <a:r>
                        <a:rPr lang="en-US" sz="1800" b="1" i="0" u="none" strike="noStrike" dirty="0" smtClean="0">
                          <a:solidFill>
                            <a:srgbClr val="000000"/>
                          </a:solidFill>
                          <a:latin typeface="Calibri"/>
                        </a:rPr>
                        <a:t>$</a:t>
                      </a:r>
                      <a:r>
                        <a:rPr lang="en-US" sz="1800" b="1" i="0" u="none" strike="noStrike" dirty="0">
                          <a:solidFill>
                            <a:srgbClr val="000000"/>
                          </a:solidFill>
                          <a:latin typeface="Calibri"/>
                        </a:rPr>
                        <a:t>131</a:t>
                      </a:r>
                      <a:endParaRPr lang="en-US" dirty="0"/>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a16="http://schemas.microsoft.com/office/drawing/2014/main" xmlns="" val="10002"/>
                  </a:ext>
                </a:extLst>
              </a:tr>
              <a:tr h="584039">
                <a:tc>
                  <a:txBody>
                    <a:bodyPr/>
                    <a:lstStyle/>
                    <a:p>
                      <a:endParaRPr lang="en-US" dirty="0"/>
                    </a:p>
                  </a:txBody>
                  <a:tcPr/>
                </a:tc>
                <a:tc>
                  <a:txBody>
                    <a:bodyPr/>
                    <a:lstStyle/>
                    <a:p>
                      <a:r>
                        <a:rPr lang="en-US" b="1" dirty="0"/>
                        <a:t>N/A</a:t>
                      </a:r>
                    </a:p>
                  </a:txBody>
                  <a:tcPr/>
                </a:tc>
                <a:tc>
                  <a:txBody>
                    <a:bodyPr/>
                    <a:lstStyle/>
                    <a:p>
                      <a:pPr rtl="0" fontAlgn="t">
                        <a:spcBef>
                          <a:spcPts val="0"/>
                        </a:spcBef>
                        <a:spcAft>
                          <a:spcPts val="0"/>
                        </a:spcAft>
                      </a:pPr>
                      <a:endParaRPr lang="en-US" sz="1800" b="1" i="0" u="none" strike="noStrike" dirty="0" smtClean="0">
                        <a:solidFill>
                          <a:srgbClr val="000000"/>
                        </a:solidFill>
                        <a:latin typeface="Calibri"/>
                      </a:endParaRPr>
                    </a:p>
                    <a:p>
                      <a:pPr rtl="0" fontAlgn="t">
                        <a:spcBef>
                          <a:spcPts val="0"/>
                        </a:spcBef>
                        <a:spcAft>
                          <a:spcPts val="0"/>
                        </a:spcAft>
                      </a:pPr>
                      <a:r>
                        <a:rPr lang="en-US" sz="1800" b="1" i="0" u="none" strike="noStrike" dirty="0" smtClean="0">
                          <a:solidFill>
                            <a:srgbClr val="000000"/>
                          </a:solidFill>
                          <a:latin typeface="Calibri"/>
                        </a:rPr>
                        <a:t>$</a:t>
                      </a:r>
                      <a:r>
                        <a:rPr lang="en-US" sz="1800" b="1" i="0" u="none" strike="noStrike" dirty="0">
                          <a:solidFill>
                            <a:srgbClr val="000000"/>
                          </a:solidFill>
                          <a:latin typeface="Calibri"/>
                        </a:rPr>
                        <a:t>1087*</a:t>
                      </a:r>
                      <a:endParaRPr lang="en-US" dirty="0"/>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a16="http://schemas.microsoft.com/office/drawing/2014/main" xmlns="" val="10003"/>
                  </a:ext>
                </a:extLst>
              </a:tr>
              <a:tr h="517146">
                <a:tc>
                  <a:txBody>
                    <a:bodyPr/>
                    <a:lstStyle/>
                    <a:p>
                      <a:endParaRPr lang="en-US" dirty="0" smtClean="0"/>
                    </a:p>
                    <a:p>
                      <a:endParaRPr lang="en-US" smtClean="0"/>
                    </a:p>
                  </a:txBody>
                  <a:tcPr/>
                </a:tc>
                <a:tc>
                  <a:txBody>
                    <a:bodyPr/>
                    <a:lstStyle/>
                    <a:p>
                      <a:r>
                        <a:rPr lang="en-US" b="1" dirty="0"/>
                        <a:t>2</a:t>
                      </a:r>
                    </a:p>
                  </a:txBody>
                  <a:tcPr/>
                </a:tc>
                <a:tc>
                  <a:txBody>
                    <a:bodyPr/>
                    <a:lstStyle/>
                    <a:p>
                      <a:pPr rtl="0" fontAlgn="t">
                        <a:spcBef>
                          <a:spcPts val="0"/>
                        </a:spcBef>
                        <a:spcAft>
                          <a:spcPts val="0"/>
                        </a:spcAft>
                      </a:pPr>
                      <a:endParaRPr lang="en-US" sz="1800" b="1" i="0" u="none" strike="noStrike" dirty="0" smtClean="0">
                        <a:solidFill>
                          <a:srgbClr val="000000"/>
                        </a:solidFill>
                        <a:latin typeface="Calibri"/>
                      </a:endParaRPr>
                    </a:p>
                    <a:p>
                      <a:pPr rtl="0" fontAlgn="t">
                        <a:spcBef>
                          <a:spcPts val="0"/>
                        </a:spcBef>
                        <a:spcAft>
                          <a:spcPts val="0"/>
                        </a:spcAft>
                      </a:pPr>
                      <a:r>
                        <a:rPr lang="en-US" sz="1800" b="1" i="0" u="none" strike="noStrike" dirty="0" smtClean="0">
                          <a:solidFill>
                            <a:srgbClr val="000000"/>
                          </a:solidFill>
                          <a:latin typeface="Calibri"/>
                        </a:rPr>
                        <a:t>$</a:t>
                      </a:r>
                      <a:r>
                        <a:rPr lang="en-US" sz="1800" b="1" i="0" u="none" strike="noStrike" dirty="0">
                          <a:solidFill>
                            <a:srgbClr val="000000"/>
                          </a:solidFill>
                          <a:latin typeface="Calibri"/>
                        </a:rPr>
                        <a:t>58</a:t>
                      </a:r>
                      <a:endParaRPr lang="en-US" dirty="0"/>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a16="http://schemas.microsoft.com/office/drawing/2014/main" xmlns="" val="10004"/>
                  </a:ext>
                </a:extLst>
              </a:tr>
              <a:tr h="629819">
                <a:tc>
                  <a:txBody>
                    <a:bodyPr/>
                    <a:lstStyle/>
                    <a:p>
                      <a:endParaRPr lang="en-US" dirty="0"/>
                    </a:p>
                  </a:txBody>
                  <a:tcPr/>
                </a:tc>
                <a:tc>
                  <a:txBody>
                    <a:bodyPr/>
                    <a:lstStyle/>
                    <a:p>
                      <a:r>
                        <a:rPr lang="en-US" b="1" dirty="0"/>
                        <a:t>3</a:t>
                      </a:r>
                    </a:p>
                  </a:txBody>
                  <a:tcPr/>
                </a:tc>
                <a:tc>
                  <a:txBody>
                    <a:bodyPr/>
                    <a:lstStyle/>
                    <a:p>
                      <a:pPr rtl="0" fontAlgn="t">
                        <a:spcBef>
                          <a:spcPts val="0"/>
                        </a:spcBef>
                        <a:spcAft>
                          <a:spcPts val="0"/>
                        </a:spcAft>
                      </a:pPr>
                      <a:endParaRPr lang="en-US" sz="1800" b="1" i="0" u="none" strike="noStrike" dirty="0" smtClean="0">
                        <a:solidFill>
                          <a:srgbClr val="000000"/>
                        </a:solidFill>
                        <a:latin typeface="Calibri"/>
                      </a:endParaRPr>
                    </a:p>
                    <a:p>
                      <a:pPr rtl="0" fontAlgn="t">
                        <a:spcBef>
                          <a:spcPts val="0"/>
                        </a:spcBef>
                        <a:spcAft>
                          <a:spcPts val="0"/>
                        </a:spcAft>
                      </a:pPr>
                      <a:r>
                        <a:rPr lang="en-US" sz="1800" b="1" i="0" u="none" strike="noStrike" dirty="0" smtClean="0">
                          <a:solidFill>
                            <a:srgbClr val="000000"/>
                          </a:solidFill>
                          <a:latin typeface="Calibri"/>
                        </a:rPr>
                        <a:t>$</a:t>
                      </a:r>
                      <a:r>
                        <a:rPr lang="en-US" sz="1800" b="1" i="0" u="none" strike="noStrike" dirty="0">
                          <a:solidFill>
                            <a:srgbClr val="000000"/>
                          </a:solidFill>
                          <a:latin typeface="Calibri"/>
                        </a:rPr>
                        <a:t>15</a:t>
                      </a:r>
                      <a:endParaRPr lang="en-US" dirty="0"/>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a16="http://schemas.microsoft.com/office/drawing/2014/main" xmlns="" val="10005"/>
                  </a:ext>
                </a:extLst>
              </a:tr>
              <a:tr h="617061">
                <a:tc>
                  <a:txBody>
                    <a:bodyPr/>
                    <a:lstStyle/>
                    <a:p>
                      <a:endParaRPr lang="en-US" dirty="0"/>
                    </a:p>
                  </a:txBody>
                  <a:tcPr/>
                </a:tc>
                <a:tc>
                  <a:txBody>
                    <a:bodyPr/>
                    <a:lstStyle/>
                    <a:p>
                      <a:r>
                        <a:rPr lang="en-US" b="1" dirty="0"/>
                        <a:t>N/A</a:t>
                      </a:r>
                    </a:p>
                  </a:txBody>
                  <a:tcPr/>
                </a:tc>
                <a:tc>
                  <a:txBody>
                    <a:bodyPr/>
                    <a:lstStyle/>
                    <a:p>
                      <a:pPr rtl="0" fontAlgn="t">
                        <a:spcBef>
                          <a:spcPts val="0"/>
                        </a:spcBef>
                        <a:spcAft>
                          <a:spcPts val="0"/>
                        </a:spcAft>
                      </a:pPr>
                      <a:r>
                        <a:rPr lang="en-US" sz="1800" b="1" i="0" u="none" strike="noStrike" dirty="0">
                          <a:solidFill>
                            <a:srgbClr val="000000"/>
                          </a:solidFill>
                          <a:latin typeface="Calibri"/>
                        </a:rPr>
                        <a:t>$0</a:t>
                      </a:r>
                      <a:endParaRPr lang="en-US" dirty="0"/>
                    </a:p>
                  </a:txBody>
                  <a:tcPr marL="95250" marR="95250" marT="47625" marB="47625"/>
                </a:tc>
                <a:tc>
                  <a:txBody>
                    <a:bodyPr/>
                    <a:lstStyle/>
                    <a:p>
                      <a:endParaRPr lang="en-US" b="1" dirty="0"/>
                    </a:p>
                  </a:txBody>
                  <a:tcPr>
                    <a:solidFill>
                      <a:schemeClr val="accent3">
                        <a:lumMod val="20000"/>
                        <a:lumOff val="80000"/>
                      </a:schemeClr>
                    </a:solidFill>
                  </a:tcPr>
                </a:tc>
                <a:extLst>
                  <a:ext uri="{0D108BD9-81ED-4DB2-BD59-A6C34878D82A}">
                    <a16:rowId xmlns:a16="http://schemas.microsoft.com/office/drawing/2014/main" xmlns="" val="10006"/>
                  </a:ext>
                </a:extLst>
              </a:tr>
              <a:tr h="449871">
                <a:tc>
                  <a:txBody>
                    <a:bodyPr/>
                    <a:lstStyle/>
                    <a:p>
                      <a:r>
                        <a:rPr lang="en-US" b="1" dirty="0"/>
                        <a:t>Totals</a:t>
                      </a:r>
                    </a:p>
                  </a:txBody>
                  <a:tcPr/>
                </a:tc>
                <a:tc>
                  <a:txBody>
                    <a:bodyPr/>
                    <a:lstStyle/>
                    <a:p>
                      <a:endParaRPr lang="en-US" b="1" dirty="0"/>
                    </a:p>
                  </a:txBody>
                  <a:tcPr/>
                </a:tc>
                <a:tc>
                  <a:txBody>
                    <a:bodyPr/>
                    <a:lstStyle/>
                    <a:p>
                      <a:pPr rtl="0" fontAlgn="t">
                        <a:spcBef>
                          <a:spcPts val="0"/>
                        </a:spcBef>
                        <a:spcAft>
                          <a:spcPts val="0"/>
                        </a:spcAft>
                      </a:pPr>
                      <a:r>
                        <a:rPr lang="en-US" b="1" dirty="0"/>
                        <a:t>$3,211 (58% of goal)</a:t>
                      </a:r>
                    </a:p>
                  </a:txBody>
                  <a:tcPr marL="95250" marR="95250" marT="47625" marB="47625"/>
                </a:tc>
                <a:tc>
                  <a:txBody>
                    <a:bodyPr/>
                    <a:lstStyle/>
                    <a:p>
                      <a:r>
                        <a:rPr lang="en-US" b="1" dirty="0"/>
                        <a:t>$5500</a:t>
                      </a:r>
                    </a:p>
                  </a:txBody>
                  <a:tcPr>
                    <a:solidFill>
                      <a:schemeClr val="accent3">
                        <a:lumMod val="20000"/>
                        <a:lumOff val="80000"/>
                      </a:schemeClr>
                    </a:solidFill>
                  </a:tcPr>
                </a:tc>
                <a:extLst>
                  <a:ext uri="{0D108BD9-81ED-4DB2-BD59-A6C34878D82A}">
                    <a16:rowId xmlns:a16="http://schemas.microsoft.com/office/drawing/2014/main" xmlns="" val="10007"/>
                  </a:ext>
                </a:extLst>
              </a:tr>
            </a:tbl>
          </a:graphicData>
        </a:graphic>
      </p:graphicFrame>
      <p:pic>
        <p:nvPicPr>
          <p:cNvPr id="5" name="Picture 4" descr="eScrip"/>
          <p:cNvPicPr/>
          <p:nvPr/>
        </p:nvPicPr>
        <p:blipFill>
          <a:blip r:embed="rId2" cstate="print"/>
          <a:srcRect/>
          <a:stretch>
            <a:fillRect/>
          </a:stretch>
        </p:blipFill>
        <p:spPr bwMode="auto">
          <a:xfrm>
            <a:off x="762000" y="4267200"/>
            <a:ext cx="2228533" cy="452648"/>
          </a:xfrm>
          <a:prstGeom prst="rect">
            <a:avLst/>
          </a:prstGeom>
          <a:noFill/>
          <a:ln w="9525">
            <a:noFill/>
            <a:miter lim="800000"/>
            <a:headEnd/>
            <a:tailEnd/>
          </a:ln>
        </p:spPr>
      </p:pic>
      <p:pic>
        <p:nvPicPr>
          <p:cNvPr id="4" name="Picture 3" descr="Certifikid"/>
          <p:cNvPicPr/>
          <p:nvPr/>
        </p:nvPicPr>
        <p:blipFill>
          <a:blip r:embed="rId3" cstate="print"/>
          <a:srcRect/>
          <a:stretch>
            <a:fillRect/>
          </a:stretch>
        </p:blipFill>
        <p:spPr bwMode="auto">
          <a:xfrm>
            <a:off x="1143000" y="4800600"/>
            <a:ext cx="1447800" cy="480753"/>
          </a:xfrm>
          <a:prstGeom prst="rect">
            <a:avLst/>
          </a:prstGeom>
          <a:noFill/>
          <a:ln w="9525">
            <a:noFill/>
            <a:miter lim="800000"/>
            <a:headEnd/>
            <a:tailEnd/>
          </a:ln>
        </p:spPr>
      </p:pic>
      <p:pic>
        <p:nvPicPr>
          <p:cNvPr id="7" name="Picture 6" descr="http://images.giantfood.com/static/gntl/img/logo.png"/>
          <p:cNvPicPr/>
          <p:nvPr/>
        </p:nvPicPr>
        <p:blipFill>
          <a:blip r:embed="rId4" cstate="print"/>
          <a:srcRect/>
          <a:stretch>
            <a:fillRect/>
          </a:stretch>
        </p:blipFill>
        <p:spPr bwMode="auto">
          <a:xfrm>
            <a:off x="990600" y="2667000"/>
            <a:ext cx="1600200" cy="381000"/>
          </a:xfrm>
          <a:prstGeom prst="rect">
            <a:avLst/>
          </a:prstGeom>
          <a:noFill/>
          <a:ln w="9525">
            <a:noFill/>
            <a:miter lim="800000"/>
            <a:headEnd/>
            <a:tailEnd/>
          </a:ln>
        </p:spPr>
      </p:pic>
      <p:pic>
        <p:nvPicPr>
          <p:cNvPr id="8" name="Picture 7" descr="http://www.harristeeter.com/images/UI/logo.jpg"/>
          <p:cNvPicPr/>
          <p:nvPr/>
        </p:nvPicPr>
        <p:blipFill>
          <a:blip r:embed="rId5" cstate="print"/>
          <a:srcRect/>
          <a:stretch>
            <a:fillRect/>
          </a:stretch>
        </p:blipFill>
        <p:spPr bwMode="auto">
          <a:xfrm>
            <a:off x="838200" y="3124200"/>
            <a:ext cx="2057400" cy="533400"/>
          </a:xfrm>
          <a:prstGeom prst="rect">
            <a:avLst/>
          </a:prstGeom>
          <a:noFill/>
          <a:ln w="9525">
            <a:noFill/>
            <a:miter lim="800000"/>
            <a:headEnd/>
            <a:tailEnd/>
          </a:ln>
        </p:spPr>
      </p:pic>
      <p:pic>
        <p:nvPicPr>
          <p:cNvPr id="9" name="Picture 8" descr="https://lh3.googleusercontent.com/3fkOQCLQ7vdOdipZeBTT-pEODYv3aNJqWU7HZqz-O8CXRS3vnZt461Ch-Z7gKZ7pO6Re4UEoALUVTbPXvD51LIy4AV8ylok86xlS_e1AIvJ4-kPPaZWMyfzEPRDcNjz2Apai1jLg33Mcxael6g"/>
          <p:cNvPicPr/>
          <p:nvPr/>
        </p:nvPicPr>
        <p:blipFill>
          <a:blip r:embed="rId6" cstate="print"/>
          <a:srcRect/>
          <a:stretch>
            <a:fillRect/>
          </a:stretch>
        </p:blipFill>
        <p:spPr bwMode="auto">
          <a:xfrm>
            <a:off x="838200" y="3733800"/>
            <a:ext cx="1905000" cy="421005"/>
          </a:xfrm>
          <a:prstGeom prst="rect">
            <a:avLst/>
          </a:prstGeom>
          <a:noFill/>
          <a:ln w="9525">
            <a:noFill/>
            <a:miter lim="800000"/>
            <a:headEnd/>
            <a:tailEnd/>
          </a:ln>
        </p:spPr>
      </p:pic>
      <p:pic>
        <p:nvPicPr>
          <p:cNvPr id="10" name="Picture 9" descr="ODMX_Dual.gif"/>
          <p:cNvPicPr/>
          <p:nvPr/>
        </p:nvPicPr>
        <p:blipFill>
          <a:blip r:embed="rId7" cstate="print"/>
          <a:srcRect/>
          <a:stretch>
            <a:fillRect/>
          </a:stretch>
        </p:blipFill>
        <p:spPr bwMode="auto">
          <a:xfrm>
            <a:off x="685800" y="5486400"/>
            <a:ext cx="2505856" cy="347749"/>
          </a:xfrm>
          <a:prstGeom prst="rect">
            <a:avLst/>
          </a:prstGeom>
          <a:noFill/>
          <a:ln w="9525">
            <a:noFill/>
            <a:miter lim="800000"/>
            <a:headEnd/>
            <a:tailEnd/>
          </a:ln>
        </p:spPr>
      </p:pic>
    </p:spTree>
    <p:extLst>
      <p:ext uri="{BB962C8B-B14F-4D97-AF65-F5344CB8AC3E}">
        <p14:creationId xmlns:p14="http://schemas.microsoft.com/office/powerpoint/2010/main" val="3171160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Days</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27</a:t>
            </a:fld>
            <a:endParaRPr lang="en-US"/>
          </a:p>
        </p:txBody>
      </p:sp>
      <p:sp>
        <p:nvSpPr>
          <p:cNvPr id="4" name="Content Placeholder 3"/>
          <p:cNvSpPr>
            <a:spLocks noGrp="1"/>
          </p:cNvSpPr>
          <p:nvPr>
            <p:ph sz="quarter" idx="1"/>
          </p:nvPr>
        </p:nvSpPr>
        <p:spPr>
          <a:xfrm>
            <a:off x="609600" y="1828800"/>
            <a:ext cx="5864352" cy="4495800"/>
          </a:xfrm>
        </p:spPr>
        <p:txBody>
          <a:bodyPr>
            <a:normAutofit/>
          </a:bodyPr>
          <a:lstStyle/>
          <a:p>
            <a:pPr fontAlgn="t"/>
            <a:r>
              <a:rPr lang="en-US" dirty="0"/>
              <a:t>MOD Pizza dining days on December 5 was a huge success.  We raised $484.55. </a:t>
            </a:r>
          </a:p>
          <a:p>
            <a:pPr fontAlgn="t"/>
            <a:r>
              <a:rPr lang="en-US" dirty="0"/>
              <a:t>Thank you to all who came out to eat pizza and salads.  </a:t>
            </a:r>
          </a:p>
          <a:p>
            <a:pPr fontAlgn="t"/>
            <a:endParaRPr lang="en-US" dirty="0"/>
          </a:p>
          <a:p>
            <a:pPr fontAlgn="t"/>
            <a:r>
              <a:rPr lang="en-US" dirty="0"/>
              <a:t>The next dining days will be in the Spring!</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3276600"/>
            <a:ext cx="1475008" cy="1404464"/>
          </a:xfrm>
          <a:prstGeom prst="rect">
            <a:avLst/>
          </a:prstGeom>
        </p:spPr>
      </p:pic>
    </p:spTree>
    <p:extLst>
      <p:ext uri="{BB962C8B-B14F-4D97-AF65-F5344CB8AC3E}">
        <p14:creationId xmlns:p14="http://schemas.microsoft.com/office/powerpoint/2010/main" val="1228700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Treasurer’s Report</a:t>
            </a:r>
          </a:p>
        </p:txBody>
      </p:sp>
      <p:sp>
        <p:nvSpPr>
          <p:cNvPr id="3" name="Content Placeholder 2"/>
          <p:cNvSpPr>
            <a:spLocks noGrp="1"/>
          </p:cNvSpPr>
          <p:nvPr>
            <p:ph sz="quarter" idx="1"/>
          </p:nvPr>
        </p:nvSpPr>
        <p:spPr/>
        <p:txBody>
          <a:bodyPr/>
          <a:lstStyle/>
          <a:p>
            <a:r>
              <a:rPr lang="en-US" dirty="0"/>
              <a:t>Budget vs Actual</a:t>
            </a:r>
          </a:p>
        </p:txBody>
      </p:sp>
    </p:spTree>
    <p:extLst>
      <p:ext uri="{BB962C8B-B14F-4D97-AF65-F5344CB8AC3E}">
        <p14:creationId xmlns:p14="http://schemas.microsoft.com/office/powerpoint/2010/main" val="349741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vs. Actual</a:t>
            </a:r>
            <a:br>
              <a:rPr lang="en-US" dirty="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838200"/>
            <a:ext cx="1101494" cy="1095375"/>
          </a:xfrm>
          <a:prstGeom prst="rect">
            <a:avLst/>
          </a:prstGeom>
        </p:spPr>
      </p:pic>
      <p:graphicFrame>
        <p:nvGraphicFramePr>
          <p:cNvPr id="5" name="Table 4">
            <a:extLst>
              <a:ext uri="{FF2B5EF4-FFF2-40B4-BE49-F238E27FC236}">
                <a16:creationId xmlns:a16="http://schemas.microsoft.com/office/drawing/2014/main" xmlns="" id="{652025ED-D453-4CE6-B503-42343A6DAC2A}"/>
              </a:ext>
            </a:extLst>
          </p:cNvPr>
          <p:cNvGraphicFramePr>
            <a:graphicFrameLocks noGrp="1"/>
          </p:cNvGraphicFramePr>
          <p:nvPr>
            <p:extLst/>
          </p:nvPr>
        </p:nvGraphicFramePr>
        <p:xfrm>
          <a:off x="685800" y="1600200"/>
          <a:ext cx="7619995" cy="4648200"/>
        </p:xfrm>
        <a:graphic>
          <a:graphicData uri="http://schemas.openxmlformats.org/drawingml/2006/table">
            <a:tbl>
              <a:tblPr/>
              <a:tblGrid>
                <a:gridCol w="311636">
                  <a:extLst>
                    <a:ext uri="{9D8B030D-6E8A-4147-A177-3AD203B41FA5}">
                      <a16:colId xmlns:a16="http://schemas.microsoft.com/office/drawing/2014/main" xmlns="" val="1413122500"/>
                    </a:ext>
                  </a:extLst>
                </a:gridCol>
                <a:gridCol w="271423">
                  <a:extLst>
                    <a:ext uri="{9D8B030D-6E8A-4147-A177-3AD203B41FA5}">
                      <a16:colId xmlns:a16="http://schemas.microsoft.com/office/drawing/2014/main" xmlns="" val="3104785215"/>
                    </a:ext>
                  </a:extLst>
                </a:gridCol>
                <a:gridCol w="2965567">
                  <a:extLst>
                    <a:ext uri="{9D8B030D-6E8A-4147-A177-3AD203B41FA5}">
                      <a16:colId xmlns:a16="http://schemas.microsoft.com/office/drawing/2014/main" xmlns="" val="3112671853"/>
                    </a:ext>
                  </a:extLst>
                </a:gridCol>
                <a:gridCol w="1357123">
                  <a:extLst>
                    <a:ext uri="{9D8B030D-6E8A-4147-A177-3AD203B41FA5}">
                      <a16:colId xmlns:a16="http://schemas.microsoft.com/office/drawing/2014/main" xmlns="" val="3579232701"/>
                    </a:ext>
                  </a:extLst>
                </a:gridCol>
                <a:gridCol w="1357123">
                  <a:extLst>
                    <a:ext uri="{9D8B030D-6E8A-4147-A177-3AD203B41FA5}">
                      <a16:colId xmlns:a16="http://schemas.microsoft.com/office/drawing/2014/main" xmlns="" val="1558758133"/>
                    </a:ext>
                  </a:extLst>
                </a:gridCol>
                <a:gridCol w="1357123">
                  <a:extLst>
                    <a:ext uri="{9D8B030D-6E8A-4147-A177-3AD203B41FA5}">
                      <a16:colId xmlns:a16="http://schemas.microsoft.com/office/drawing/2014/main" xmlns="" val="2830869896"/>
                    </a:ext>
                  </a:extLst>
                </a:gridCol>
              </a:tblGrid>
              <a:tr h="232410">
                <a:tc gridSpan="4">
                  <a:txBody>
                    <a:bodyPr/>
                    <a:lstStyle/>
                    <a:p>
                      <a:pPr algn="ctr" fontAlgn="b"/>
                      <a:r>
                        <a:rPr lang="en-US" sz="1200" b="1" i="0" u="none" strike="noStrike">
                          <a:solidFill>
                            <a:srgbClr val="000000"/>
                          </a:solidFill>
                          <a:effectLst/>
                          <a:latin typeface="Calibri" panose="020F0502020204030204" pitchFamily="34" charset="0"/>
                        </a:rPr>
                        <a:t>Lees Corner PTA</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573325325"/>
                  </a:ext>
                </a:extLst>
              </a:tr>
              <a:tr h="232410">
                <a:tc gridSpan="4">
                  <a:txBody>
                    <a:bodyPr/>
                    <a:lstStyle/>
                    <a:p>
                      <a:pPr algn="ctr" fontAlgn="b"/>
                      <a:r>
                        <a:rPr lang="en-US" sz="1200" b="1" i="0" u="none" strike="noStrike">
                          <a:solidFill>
                            <a:srgbClr val="000000"/>
                          </a:solidFill>
                          <a:effectLst/>
                          <a:latin typeface="Calibri" panose="020F0502020204030204" pitchFamily="34" charset="0"/>
                        </a:rPr>
                        <a:t>2017 - 2018 Budget vs. Actuals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897744346"/>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t"/>
                      <a:r>
                        <a:rPr lang="en-US" sz="1200" b="1" i="0" u="none" strike="noStrike">
                          <a:solidFill>
                            <a:srgbClr val="000000"/>
                          </a:solidFill>
                          <a:effectLst/>
                          <a:latin typeface="Calibri" panose="020F0502020204030204" pitchFamily="34" charset="0"/>
                        </a:rPr>
                        <a:t> Budget </a:t>
                      </a:r>
                    </a:p>
                  </a:txBody>
                  <a:tcPr marL="9525" marR="9525" marT="9525" marB="0">
                    <a:lnL>
                      <a:noFill/>
                    </a:lnL>
                    <a:lnR>
                      <a:noFill/>
                    </a:lnR>
                    <a:lnT>
                      <a:noFill/>
                    </a:lnT>
                    <a:lnB>
                      <a:noFill/>
                    </a:lnB>
                  </a:tcPr>
                </a:tc>
                <a:tc>
                  <a:txBody>
                    <a:bodyPr/>
                    <a:lstStyle/>
                    <a:p>
                      <a:pPr algn="ctr" fontAlgn="t"/>
                      <a:r>
                        <a:rPr lang="en-US" sz="1200" b="1" i="0" u="none" strike="noStrike">
                          <a:solidFill>
                            <a:srgbClr val="000000"/>
                          </a:solidFill>
                          <a:effectLst/>
                          <a:latin typeface="Calibri" panose="020F0502020204030204" pitchFamily="34" charset="0"/>
                        </a:rPr>
                        <a:t> Actuals </a:t>
                      </a:r>
                    </a:p>
                  </a:txBody>
                  <a:tcPr marL="9525" marR="9525" marT="9525" marB="0">
                    <a:lnL>
                      <a:noFill/>
                    </a:lnL>
                    <a:lnR>
                      <a:noFill/>
                    </a:lnR>
                    <a:lnT>
                      <a:noFill/>
                    </a:lnT>
                    <a:lnB>
                      <a:noFill/>
                    </a:lnB>
                  </a:tcPr>
                </a:tc>
                <a:tc>
                  <a:txBody>
                    <a:bodyPr/>
                    <a:lstStyle/>
                    <a:p>
                      <a:pPr algn="ctr" fontAlgn="t"/>
                      <a:r>
                        <a:rPr lang="en-US" sz="1200" b="1" i="0" u="none" strike="noStrike" dirty="0">
                          <a:solidFill>
                            <a:srgbClr val="000000"/>
                          </a:solidFill>
                          <a:effectLst/>
                          <a:latin typeface="Calibri" panose="020F0502020204030204" pitchFamily="34" charset="0"/>
                        </a:rPr>
                        <a:t> Variance </a:t>
                      </a:r>
                    </a:p>
                  </a:txBody>
                  <a:tcPr marL="9525" marR="9525" marT="9525" marB="0">
                    <a:lnL>
                      <a:noFill/>
                    </a:lnL>
                    <a:lnR>
                      <a:noFill/>
                    </a:lnR>
                    <a:lnT>
                      <a:noFill/>
                    </a:lnT>
                    <a:lnB>
                      <a:noFill/>
                    </a:lnB>
                  </a:tcPr>
                </a:tc>
                <a:extLst>
                  <a:ext uri="{0D108BD9-81ED-4DB2-BD59-A6C34878D82A}">
                    <a16:rowId xmlns:a16="http://schemas.microsoft.com/office/drawing/2014/main" xmlns="" val="2567888079"/>
                  </a:ext>
                </a:extLst>
              </a:tr>
              <a:tr h="232410">
                <a:tc gridSpan="3">
                  <a:txBody>
                    <a:bodyPr/>
                    <a:lstStyle/>
                    <a:p>
                      <a:pPr algn="l" fontAlgn="b"/>
                      <a:r>
                        <a:rPr lang="en-US" sz="1200" b="1" i="0" u="none" strike="noStrike">
                          <a:solidFill>
                            <a:srgbClr val="FFFFFF"/>
                          </a:solidFill>
                          <a:effectLst/>
                          <a:latin typeface="Calibri" panose="020F0502020204030204" pitchFamily="34" charset="0"/>
                        </a:rPr>
                        <a:t>2000 Sources of Income (Net)</a:t>
                      </a:r>
                    </a:p>
                  </a:txBody>
                  <a:tcPr marL="9525" marR="9525" marT="9525" marB="0" anchor="b">
                    <a:lnL>
                      <a:noFill/>
                    </a:lnL>
                    <a:lnR>
                      <a:noFill/>
                    </a:lnR>
                    <a:lnT>
                      <a:noFill/>
                    </a:lnT>
                    <a:lnB>
                      <a:noFill/>
                    </a:lnB>
                    <a:solidFill>
                      <a:srgbClr val="538DD5"/>
                    </a:solidFill>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extLst>
                  <a:ext uri="{0D108BD9-81ED-4DB2-BD59-A6C34878D82A}">
                    <a16:rowId xmlns:a16="http://schemas.microsoft.com/office/drawing/2014/main" xmlns="" val="2684731142"/>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Dues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14,000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18,330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4,330 </a:t>
                      </a:r>
                    </a:p>
                  </a:txBody>
                  <a:tcPr marL="9525" marR="9525" marT="9525" marB="0" anchor="b">
                    <a:lnL>
                      <a:noFill/>
                    </a:lnL>
                    <a:lnR>
                      <a:noFill/>
                    </a:lnR>
                    <a:lnT>
                      <a:noFill/>
                    </a:lnT>
                    <a:lnB>
                      <a:noFill/>
                    </a:lnB>
                  </a:tcPr>
                </a:tc>
                <a:extLst>
                  <a:ext uri="{0D108BD9-81ED-4DB2-BD59-A6C34878D82A}">
                    <a16:rowId xmlns:a16="http://schemas.microsoft.com/office/drawing/2014/main" xmlns="" val="1577570821"/>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Donations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(500)</a:t>
                      </a:r>
                    </a:p>
                  </a:txBody>
                  <a:tcPr marL="9525" marR="9525" marT="9525" marB="0" anchor="b">
                    <a:lnL>
                      <a:noFill/>
                    </a:lnL>
                    <a:lnR>
                      <a:noFill/>
                    </a:lnR>
                    <a:lnT>
                      <a:noFill/>
                    </a:lnT>
                    <a:lnB>
                      <a:noFill/>
                    </a:lnB>
                  </a:tcPr>
                </a:tc>
                <a:extLst>
                  <a:ext uri="{0D108BD9-81ED-4DB2-BD59-A6C34878D82A}">
                    <a16:rowId xmlns:a16="http://schemas.microsoft.com/office/drawing/2014/main" xmlns="" val="2894423212"/>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Fundraising</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400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149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(251)</a:t>
                      </a:r>
                    </a:p>
                  </a:txBody>
                  <a:tcPr marL="9525" marR="9525" marT="9525" marB="0" anchor="b">
                    <a:lnL>
                      <a:noFill/>
                    </a:lnL>
                    <a:lnR>
                      <a:noFill/>
                    </a:lnR>
                    <a:lnT>
                      <a:noFill/>
                    </a:lnT>
                    <a:lnB>
                      <a:noFill/>
                    </a:lnB>
                  </a:tcPr>
                </a:tc>
                <a:extLst>
                  <a:ext uri="{0D108BD9-81ED-4DB2-BD59-A6C34878D82A}">
                    <a16:rowId xmlns:a16="http://schemas.microsoft.com/office/drawing/2014/main" xmlns="" val="2032694387"/>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Hallowingo</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7,500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8,571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1,071 </a:t>
                      </a:r>
                    </a:p>
                  </a:txBody>
                  <a:tcPr marL="9525" marR="9525" marT="9525" marB="0" anchor="b">
                    <a:lnL>
                      <a:noFill/>
                    </a:lnL>
                    <a:lnR>
                      <a:noFill/>
                    </a:lnR>
                    <a:lnT>
                      <a:noFill/>
                    </a:lnT>
                    <a:lnB>
                      <a:noFill/>
                    </a:lnB>
                  </a:tcPr>
                </a:tc>
                <a:extLst>
                  <a:ext uri="{0D108BD9-81ED-4DB2-BD59-A6C34878D82A}">
                    <a16:rowId xmlns:a16="http://schemas.microsoft.com/office/drawing/2014/main" xmlns="" val="1777856274"/>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Spirit Wear</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1,413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413 </a:t>
                      </a:r>
                    </a:p>
                  </a:txBody>
                  <a:tcPr marL="9525" marR="9525" marT="9525" marB="0" anchor="b">
                    <a:lnL>
                      <a:noFill/>
                    </a:lnL>
                    <a:lnR>
                      <a:noFill/>
                    </a:lnR>
                    <a:lnT>
                      <a:noFill/>
                    </a:lnT>
                    <a:lnB>
                      <a:noFill/>
                    </a:lnB>
                  </a:tcPr>
                </a:tc>
                <a:extLst>
                  <a:ext uri="{0D108BD9-81ED-4DB2-BD59-A6C34878D82A}">
                    <a16:rowId xmlns:a16="http://schemas.microsoft.com/office/drawing/2014/main" xmlns="" val="44731586"/>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Dining Days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753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(247)</a:t>
                      </a:r>
                    </a:p>
                  </a:txBody>
                  <a:tcPr marL="9525" marR="9525" marT="9525" marB="0" anchor="b">
                    <a:lnL>
                      <a:noFill/>
                    </a:lnL>
                    <a:lnR>
                      <a:noFill/>
                    </a:lnR>
                    <a:lnT>
                      <a:noFill/>
                    </a:lnT>
                    <a:lnB>
                      <a:noFill/>
                    </a:lnB>
                  </a:tcPr>
                </a:tc>
                <a:extLst>
                  <a:ext uri="{0D108BD9-81ED-4DB2-BD59-A6C34878D82A}">
                    <a16:rowId xmlns:a16="http://schemas.microsoft.com/office/drawing/2014/main" xmlns="" val="2133417323"/>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Grocery Receipts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5,500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309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(5,191)</a:t>
                      </a:r>
                    </a:p>
                  </a:txBody>
                  <a:tcPr marL="9525" marR="9525" marT="9525" marB="0" anchor="b">
                    <a:lnL>
                      <a:noFill/>
                    </a:lnL>
                    <a:lnR>
                      <a:noFill/>
                    </a:lnR>
                    <a:lnT>
                      <a:noFill/>
                    </a:lnT>
                    <a:lnB>
                      <a:noFill/>
                    </a:lnB>
                  </a:tcPr>
                </a:tc>
                <a:extLst>
                  <a:ext uri="{0D108BD9-81ED-4DB2-BD59-A6C34878D82A}">
                    <a16:rowId xmlns:a16="http://schemas.microsoft.com/office/drawing/2014/main" xmlns="" val="1254799802"/>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6th Grade Basketball Game</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3,700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(3,700)</a:t>
                      </a:r>
                    </a:p>
                  </a:txBody>
                  <a:tcPr marL="9525" marR="9525" marT="9525" marB="0" anchor="b">
                    <a:lnL>
                      <a:noFill/>
                    </a:lnL>
                    <a:lnR>
                      <a:noFill/>
                    </a:lnR>
                    <a:lnT>
                      <a:noFill/>
                    </a:lnT>
                    <a:lnB>
                      <a:noFill/>
                    </a:lnB>
                  </a:tcPr>
                </a:tc>
                <a:extLst>
                  <a:ext uri="{0D108BD9-81ED-4DB2-BD59-A6C34878D82A}">
                    <a16:rowId xmlns:a16="http://schemas.microsoft.com/office/drawing/2014/main" xmlns="" val="3005856567"/>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Extra Curricular Activities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95400414"/>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Overtime Athletics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3,700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6,249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2,549 </a:t>
                      </a:r>
                    </a:p>
                  </a:txBody>
                  <a:tcPr marL="9525" marR="9525" marT="9525" marB="0" anchor="b">
                    <a:lnL>
                      <a:noFill/>
                    </a:lnL>
                    <a:lnR>
                      <a:noFill/>
                    </a:lnR>
                    <a:lnT>
                      <a:noFill/>
                    </a:lnT>
                    <a:lnB>
                      <a:noFill/>
                    </a:lnB>
                  </a:tcPr>
                </a:tc>
                <a:extLst>
                  <a:ext uri="{0D108BD9-81ED-4DB2-BD59-A6C34878D82A}">
                    <a16:rowId xmlns:a16="http://schemas.microsoft.com/office/drawing/2014/main" xmlns="" val="549328014"/>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After School Programs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322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(178)</a:t>
                      </a:r>
                    </a:p>
                  </a:txBody>
                  <a:tcPr marL="9525" marR="9525" marT="9525" marB="0" anchor="b">
                    <a:lnL>
                      <a:noFill/>
                    </a:lnL>
                    <a:lnR>
                      <a:noFill/>
                    </a:lnR>
                    <a:lnT>
                      <a:noFill/>
                    </a:lnT>
                    <a:lnB>
                      <a:noFill/>
                    </a:lnB>
                  </a:tcPr>
                </a:tc>
                <a:extLst>
                  <a:ext uri="{0D108BD9-81ED-4DB2-BD59-A6C34878D82A}">
                    <a16:rowId xmlns:a16="http://schemas.microsoft.com/office/drawing/2014/main" xmlns="" val="3183549939"/>
                  </a:ext>
                </a:extLst>
              </a:tr>
              <a:tr h="23241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Book Fair</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3,369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369 </a:t>
                      </a:r>
                    </a:p>
                  </a:txBody>
                  <a:tcPr marL="9525" marR="9525" marT="9525" marB="0" anchor="b">
                    <a:lnL>
                      <a:noFill/>
                    </a:lnL>
                    <a:lnR>
                      <a:noFill/>
                    </a:lnR>
                    <a:lnT>
                      <a:noFill/>
                    </a:lnT>
                    <a:lnB>
                      <a:noFill/>
                    </a:lnB>
                  </a:tcPr>
                </a:tc>
                <a:extLst>
                  <a:ext uri="{0D108BD9-81ED-4DB2-BD59-A6C34878D82A}">
                    <a16:rowId xmlns:a16="http://schemas.microsoft.com/office/drawing/2014/main" xmlns="" val="936858213"/>
                  </a:ext>
                </a:extLst>
              </a:tr>
              <a:tr h="232410">
                <a:tc gridSpan="3">
                  <a:txBody>
                    <a:bodyPr/>
                    <a:lstStyle/>
                    <a:p>
                      <a:pPr algn="l" fontAlgn="b"/>
                      <a:r>
                        <a:rPr lang="en-US" sz="1200" b="0" i="0" u="none" strike="noStrike">
                          <a:solidFill>
                            <a:srgbClr val="000000"/>
                          </a:solidFill>
                          <a:effectLst/>
                          <a:latin typeface="Calibri" panose="020F0502020204030204" pitchFamily="34" charset="0"/>
                        </a:rPr>
                        <a:t>Total Sources of Income</a:t>
                      </a:r>
                    </a:p>
                  </a:txBody>
                  <a:tcPr marL="9525" marR="9525" marT="9525" marB="0" anchor="b">
                    <a:lnL>
                      <a:noFill/>
                    </a:lnL>
                    <a:lnR>
                      <a:noFill/>
                    </a:lnR>
                    <a:lnT>
                      <a:noFill/>
                    </a:lnT>
                    <a:lnB>
                      <a:noFill/>
                    </a:lnB>
                    <a:solidFill>
                      <a:srgbClr val="8DB4E2"/>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 $                 41,300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39,964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(1,336)</a:t>
                      </a:r>
                    </a:p>
                  </a:txBody>
                  <a:tcPr marL="9525" marR="9525" marT="9525" marB="0" anchor="b">
                    <a:lnL>
                      <a:noFill/>
                    </a:lnL>
                    <a:lnR>
                      <a:noFill/>
                    </a:lnR>
                    <a:lnT>
                      <a:noFill/>
                    </a:lnT>
                    <a:lnB>
                      <a:noFill/>
                    </a:lnB>
                    <a:solidFill>
                      <a:srgbClr val="8DB4E2"/>
                    </a:solidFill>
                  </a:tcPr>
                </a:tc>
                <a:extLst>
                  <a:ext uri="{0D108BD9-81ED-4DB2-BD59-A6C34878D82A}">
                    <a16:rowId xmlns:a16="http://schemas.microsoft.com/office/drawing/2014/main" xmlns="" val="3477797854"/>
                  </a:ext>
                </a:extLst>
              </a:tr>
              <a:tr h="232410">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Balance Brought Forward from PY</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28,750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72296139"/>
                  </a:ext>
                </a:extLst>
              </a:tr>
              <a:tr h="232410">
                <a:tc gridSpan="3">
                  <a:txBody>
                    <a:bodyPr/>
                    <a:lstStyle/>
                    <a:p>
                      <a:pPr algn="l" fontAlgn="b"/>
                      <a:r>
                        <a:rPr lang="en-US" sz="1200" b="0" i="0" u="none" strike="noStrike">
                          <a:solidFill>
                            <a:srgbClr val="000000"/>
                          </a:solidFill>
                          <a:effectLst/>
                          <a:latin typeface="Calibri" panose="020F0502020204030204" pitchFamily="34" charset="0"/>
                        </a:rPr>
                        <a:t>Total Source of Income (including PY Funds)</a:t>
                      </a:r>
                    </a:p>
                  </a:txBody>
                  <a:tcPr marL="9525" marR="9525" marT="9525" marB="0" anchor="b">
                    <a:lnL>
                      <a:noFill/>
                    </a:lnL>
                    <a:lnR>
                      <a:noFill/>
                    </a:lnR>
                    <a:lnT>
                      <a:noFill/>
                    </a:lnT>
                    <a:lnB>
                      <a:noFill/>
                    </a:lnB>
                    <a:solidFill>
                      <a:srgbClr val="8DB4E2"/>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70,050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39,964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(1,336)</a:t>
                      </a:r>
                    </a:p>
                  </a:txBody>
                  <a:tcPr marL="9525" marR="9525" marT="9525" marB="0" anchor="b">
                    <a:lnL>
                      <a:noFill/>
                    </a:lnL>
                    <a:lnR>
                      <a:noFill/>
                    </a:lnR>
                    <a:lnT>
                      <a:noFill/>
                    </a:lnT>
                    <a:lnB>
                      <a:noFill/>
                    </a:lnB>
                    <a:solidFill>
                      <a:srgbClr val="8DB4E2"/>
                    </a:solidFill>
                  </a:tcPr>
                </a:tc>
                <a:extLst>
                  <a:ext uri="{0D108BD9-81ED-4DB2-BD59-A6C34878D82A}">
                    <a16:rowId xmlns:a16="http://schemas.microsoft.com/office/drawing/2014/main" xmlns="" val="2815068279"/>
                  </a:ext>
                </a:extLst>
              </a:tr>
              <a:tr h="232410">
                <a:tc gridSpan="3">
                  <a:txBody>
                    <a:bodyPr/>
                    <a:lstStyle/>
                    <a:p>
                      <a:pPr algn="l" fontAlgn="b"/>
                      <a:r>
                        <a:rPr lang="en-US" sz="1200" b="0" i="0" u="none" strike="noStrike">
                          <a:solidFill>
                            <a:srgbClr val="000000"/>
                          </a:solidFill>
                          <a:effectLst/>
                          <a:latin typeface="Calibri" panose="020F0502020204030204" pitchFamily="34" charset="0"/>
                        </a:rPr>
                        <a:t>* Balance in reserve account $25,305</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919416069"/>
                  </a:ext>
                </a:extLst>
              </a:tr>
            </a:tbl>
          </a:graphicData>
        </a:graphic>
      </p:graphicFrame>
    </p:spTree>
    <p:extLst>
      <p:ext uri="{BB962C8B-B14F-4D97-AF65-F5344CB8AC3E}">
        <p14:creationId xmlns:p14="http://schemas.microsoft.com/office/powerpoint/2010/main" val="212192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PTA Report</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3</a:t>
            </a:fld>
            <a:endParaRPr lang="en-US"/>
          </a:p>
        </p:txBody>
      </p:sp>
      <p:sp>
        <p:nvSpPr>
          <p:cNvPr id="4" name="Content Placeholder 3"/>
          <p:cNvSpPr>
            <a:spLocks noGrp="1"/>
          </p:cNvSpPr>
          <p:nvPr>
            <p:ph sz="quarter" idx="1"/>
          </p:nvPr>
        </p:nvSpPr>
        <p:spPr/>
        <p:txBody>
          <a:bodyPr/>
          <a:lstStyle/>
          <a:p>
            <a:r>
              <a:rPr lang="en-US" dirty="0"/>
              <a:t>6</a:t>
            </a:r>
            <a:r>
              <a:rPr lang="en-US" baseline="30000" dirty="0"/>
              <a:t>th</a:t>
            </a:r>
            <a:r>
              <a:rPr lang="en-US" dirty="0"/>
              <a:t> Grade Basketball vs. Oak Hill</a:t>
            </a:r>
          </a:p>
          <a:p>
            <a:r>
              <a:rPr lang="en-US" dirty="0"/>
              <a:t>After School Programs</a:t>
            </a:r>
          </a:p>
          <a:p>
            <a:r>
              <a:rPr lang="en-US" dirty="0"/>
              <a:t>Blizzard’s Market</a:t>
            </a:r>
          </a:p>
          <a:p>
            <a:r>
              <a:rPr lang="en-US" dirty="0"/>
              <a:t>Special Education</a:t>
            </a:r>
          </a:p>
          <a:p>
            <a:r>
              <a:rPr lang="en-US" dirty="0"/>
              <a:t>Effortless Fundraising</a:t>
            </a:r>
          </a:p>
          <a:p>
            <a:r>
              <a:rPr lang="en-US" dirty="0"/>
              <a:t>Dining Days</a:t>
            </a:r>
          </a:p>
          <a:p>
            <a:r>
              <a:rPr lang="en-US" dirty="0"/>
              <a:t>Treasurer’s Report</a:t>
            </a:r>
          </a:p>
          <a:p>
            <a:endParaRPr lang="en-US" dirty="0"/>
          </a:p>
        </p:txBody>
      </p:sp>
    </p:spTree>
    <p:extLst>
      <p:ext uri="{BB962C8B-B14F-4D97-AF65-F5344CB8AC3E}">
        <p14:creationId xmlns:p14="http://schemas.microsoft.com/office/powerpoint/2010/main" val="12354438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vs. Actual</a:t>
            </a:r>
            <a:br>
              <a:rPr lang="en-US" dirty="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838200"/>
            <a:ext cx="1101494" cy="1095375"/>
          </a:xfrm>
          <a:prstGeom prst="rect">
            <a:avLst/>
          </a:prstGeom>
        </p:spPr>
      </p:pic>
      <p:graphicFrame>
        <p:nvGraphicFramePr>
          <p:cNvPr id="3" name="Table 2">
            <a:extLst>
              <a:ext uri="{FF2B5EF4-FFF2-40B4-BE49-F238E27FC236}">
                <a16:creationId xmlns:a16="http://schemas.microsoft.com/office/drawing/2014/main" xmlns="" id="{4CF95DC4-AB9C-4917-A81B-7D6A20FC410E}"/>
              </a:ext>
            </a:extLst>
          </p:cNvPr>
          <p:cNvGraphicFramePr>
            <a:graphicFrameLocks noGrp="1"/>
          </p:cNvGraphicFramePr>
          <p:nvPr>
            <p:extLst/>
          </p:nvPr>
        </p:nvGraphicFramePr>
        <p:xfrm>
          <a:off x="838200" y="1933575"/>
          <a:ext cx="7467597" cy="4086224"/>
        </p:xfrm>
        <a:graphic>
          <a:graphicData uri="http://schemas.openxmlformats.org/drawingml/2006/table">
            <a:tbl>
              <a:tblPr/>
              <a:tblGrid>
                <a:gridCol w="305403">
                  <a:extLst>
                    <a:ext uri="{9D8B030D-6E8A-4147-A177-3AD203B41FA5}">
                      <a16:colId xmlns:a16="http://schemas.microsoft.com/office/drawing/2014/main" xmlns="" val="90145992"/>
                    </a:ext>
                  </a:extLst>
                </a:gridCol>
                <a:gridCol w="265995">
                  <a:extLst>
                    <a:ext uri="{9D8B030D-6E8A-4147-A177-3AD203B41FA5}">
                      <a16:colId xmlns:a16="http://schemas.microsoft.com/office/drawing/2014/main" xmlns="" val="828379464"/>
                    </a:ext>
                  </a:extLst>
                </a:gridCol>
                <a:gridCol w="2906256">
                  <a:extLst>
                    <a:ext uri="{9D8B030D-6E8A-4147-A177-3AD203B41FA5}">
                      <a16:colId xmlns:a16="http://schemas.microsoft.com/office/drawing/2014/main" xmlns="" val="3110727516"/>
                    </a:ext>
                  </a:extLst>
                </a:gridCol>
                <a:gridCol w="1329981">
                  <a:extLst>
                    <a:ext uri="{9D8B030D-6E8A-4147-A177-3AD203B41FA5}">
                      <a16:colId xmlns:a16="http://schemas.microsoft.com/office/drawing/2014/main" xmlns="" val="1158227591"/>
                    </a:ext>
                  </a:extLst>
                </a:gridCol>
                <a:gridCol w="1329981">
                  <a:extLst>
                    <a:ext uri="{9D8B030D-6E8A-4147-A177-3AD203B41FA5}">
                      <a16:colId xmlns:a16="http://schemas.microsoft.com/office/drawing/2014/main" xmlns="" val="2836298492"/>
                    </a:ext>
                  </a:extLst>
                </a:gridCol>
                <a:gridCol w="1329981">
                  <a:extLst>
                    <a:ext uri="{9D8B030D-6E8A-4147-A177-3AD203B41FA5}">
                      <a16:colId xmlns:a16="http://schemas.microsoft.com/office/drawing/2014/main" xmlns="" val="1272326464"/>
                    </a:ext>
                  </a:extLst>
                </a:gridCol>
              </a:tblGrid>
              <a:tr h="255389">
                <a:tc gridSpan="3">
                  <a:txBody>
                    <a:bodyPr/>
                    <a:lstStyle/>
                    <a:p>
                      <a:pPr algn="l" fontAlgn="b"/>
                      <a:r>
                        <a:rPr lang="en-US" sz="1200" b="1" i="0" u="none" strike="noStrike">
                          <a:solidFill>
                            <a:srgbClr val="FFFFFF"/>
                          </a:solidFill>
                          <a:effectLst/>
                          <a:latin typeface="Calibri" panose="020F0502020204030204" pitchFamily="34" charset="0"/>
                        </a:rPr>
                        <a:t>4000 Expenses</a:t>
                      </a:r>
                    </a:p>
                  </a:txBody>
                  <a:tcPr marL="9525" marR="9525" marT="9525" marB="0" anchor="b">
                    <a:lnL>
                      <a:noFill/>
                    </a:lnL>
                    <a:lnR>
                      <a:noFill/>
                    </a:lnR>
                    <a:lnT>
                      <a:noFill/>
                    </a:lnT>
                    <a:lnB>
                      <a:noFill/>
                    </a:lnB>
                    <a:solidFill>
                      <a:srgbClr val="538DD5"/>
                    </a:solidFill>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extLst>
                  <a:ext uri="{0D108BD9-81ED-4DB2-BD59-A6C34878D82A}">
                    <a16:rowId xmlns:a16="http://schemas.microsoft.com/office/drawing/2014/main" xmlns="" val="1377655312"/>
                  </a:ext>
                </a:extLst>
              </a:tr>
              <a:tr h="255389">
                <a:tc>
                  <a:txBody>
                    <a:bodyPr/>
                    <a:lstStyle/>
                    <a:p>
                      <a:pPr algn="l" fontAlgn="b"/>
                      <a:endParaRPr lang="en-US" sz="1200" b="1" i="0" u="none" strike="noStrike">
                        <a:solidFill>
                          <a:srgbClr val="FFFFFF"/>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Fundraising</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058574445"/>
                  </a:ext>
                </a:extLst>
              </a:tr>
              <a:tr h="255389">
                <a:tc>
                  <a:txBody>
                    <a:bodyPr/>
                    <a:lstStyle/>
                    <a:p>
                      <a:pPr algn="l" fontAlgn="b"/>
                      <a:endParaRPr lang="en-US" sz="1200" b="1" i="0" u="none" strike="noStrike">
                        <a:solidFill>
                          <a:srgbClr val="FFFFFF"/>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Membership</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521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221 </a:t>
                      </a:r>
                    </a:p>
                  </a:txBody>
                  <a:tcPr marL="9525" marR="9525" marT="9525" marB="0" anchor="b">
                    <a:lnL>
                      <a:noFill/>
                    </a:lnL>
                    <a:lnR>
                      <a:noFill/>
                    </a:lnR>
                    <a:lnT>
                      <a:noFill/>
                    </a:lnT>
                    <a:lnB>
                      <a:noFill/>
                    </a:lnB>
                  </a:tcPr>
                </a:tc>
                <a:extLst>
                  <a:ext uri="{0D108BD9-81ED-4DB2-BD59-A6C34878D82A}">
                    <a16:rowId xmlns:a16="http://schemas.microsoft.com/office/drawing/2014/main" xmlns="" val="1035128273"/>
                  </a:ext>
                </a:extLst>
              </a:tr>
              <a:tr h="255389">
                <a:tc>
                  <a:txBody>
                    <a:bodyPr/>
                    <a:lstStyle/>
                    <a:p>
                      <a:pPr algn="l" fontAlgn="b"/>
                      <a:endParaRPr lang="en-US" sz="1200" b="1" i="0" u="none" strike="noStrike">
                        <a:solidFill>
                          <a:srgbClr val="FFFFFF"/>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Hallowingo</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4,200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4,105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(95)</a:t>
                      </a:r>
                    </a:p>
                  </a:txBody>
                  <a:tcPr marL="9525" marR="9525" marT="9525" marB="0" anchor="b">
                    <a:lnL>
                      <a:noFill/>
                    </a:lnL>
                    <a:lnR>
                      <a:noFill/>
                    </a:lnR>
                    <a:lnT>
                      <a:noFill/>
                    </a:lnT>
                    <a:lnB>
                      <a:noFill/>
                    </a:lnB>
                  </a:tcPr>
                </a:tc>
                <a:extLst>
                  <a:ext uri="{0D108BD9-81ED-4DB2-BD59-A6C34878D82A}">
                    <a16:rowId xmlns:a16="http://schemas.microsoft.com/office/drawing/2014/main" xmlns="" val="2241160228"/>
                  </a:ext>
                </a:extLst>
              </a:tr>
              <a:tr h="255389">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C5D9F1"/>
                    </a:solidFill>
                  </a:tcPr>
                </a:tc>
                <a:tc gridSpan="2">
                  <a:txBody>
                    <a:bodyPr/>
                    <a:lstStyle/>
                    <a:p>
                      <a:pPr algn="l" fontAlgn="b"/>
                      <a:r>
                        <a:rPr lang="en-US" sz="1200" b="0" i="0" u="none" strike="noStrike">
                          <a:solidFill>
                            <a:srgbClr val="000000"/>
                          </a:solidFill>
                          <a:effectLst/>
                          <a:latin typeface="Calibri" panose="020F0502020204030204" pitchFamily="34" charset="0"/>
                        </a:rPr>
                        <a:t>Total Fundraising Expense</a:t>
                      </a:r>
                    </a:p>
                  </a:txBody>
                  <a:tcPr marL="9525" marR="9525" marT="9525"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4,500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a:solidFill>
                            <a:srgbClr val="000000"/>
                          </a:solidFill>
                          <a:effectLst/>
                          <a:latin typeface="Calibri" panose="020F0502020204030204" pitchFamily="34" charset="0"/>
                        </a:rPr>
                        <a:t> $                   4,626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a:solidFill>
                            <a:srgbClr val="000000"/>
                          </a:solidFill>
                          <a:effectLst/>
                          <a:latin typeface="Calibri" panose="020F0502020204030204" pitchFamily="34" charset="0"/>
                        </a:rPr>
                        <a:t> $                      126 </a:t>
                      </a:r>
                    </a:p>
                  </a:txBody>
                  <a:tcPr marL="9525" marR="9525" marT="9525" marB="0" anchor="b">
                    <a:lnL>
                      <a:noFill/>
                    </a:lnL>
                    <a:lnR>
                      <a:noFill/>
                    </a:lnR>
                    <a:lnT>
                      <a:noFill/>
                    </a:lnT>
                    <a:lnB>
                      <a:noFill/>
                    </a:lnB>
                    <a:solidFill>
                      <a:srgbClr val="C5D9F1"/>
                    </a:solidFill>
                  </a:tcPr>
                </a:tc>
                <a:extLst>
                  <a:ext uri="{0D108BD9-81ED-4DB2-BD59-A6C34878D82A}">
                    <a16:rowId xmlns:a16="http://schemas.microsoft.com/office/drawing/2014/main" xmlns="" val="676558383"/>
                  </a:ext>
                </a:extLst>
              </a:tr>
              <a:tr h="2553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Committee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641215934"/>
                  </a:ext>
                </a:extLst>
              </a:tr>
              <a:tr h="2553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Cultural Arts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a:t>
                      </a:r>
                    </a:p>
                  </a:txBody>
                  <a:tcPr marL="9525" marR="9525" marT="9525" marB="0" anchor="b">
                    <a:lnL>
                      <a:noFill/>
                    </a:lnL>
                    <a:lnR>
                      <a:noFill/>
                    </a:lnR>
                    <a:lnT>
                      <a:noFill/>
                    </a:lnT>
                    <a:lnB>
                      <a:noFill/>
                    </a:lnB>
                  </a:tcPr>
                </a:tc>
                <a:extLst>
                  <a:ext uri="{0D108BD9-81ED-4DB2-BD59-A6C34878D82A}">
                    <a16:rowId xmlns:a16="http://schemas.microsoft.com/office/drawing/2014/main" xmlns="" val="1009001621"/>
                  </a:ext>
                </a:extLst>
              </a:tr>
              <a:tr h="2553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Music</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a:t>
                      </a:r>
                    </a:p>
                  </a:txBody>
                  <a:tcPr marL="9525" marR="9525" marT="9525" marB="0" anchor="b">
                    <a:lnL>
                      <a:noFill/>
                    </a:lnL>
                    <a:lnR>
                      <a:noFill/>
                    </a:lnR>
                    <a:lnT>
                      <a:noFill/>
                    </a:lnT>
                    <a:lnB>
                      <a:noFill/>
                    </a:lnB>
                  </a:tcPr>
                </a:tc>
                <a:extLst>
                  <a:ext uri="{0D108BD9-81ED-4DB2-BD59-A6C34878D82A}">
                    <a16:rowId xmlns:a16="http://schemas.microsoft.com/office/drawing/2014/main" xmlns="" val="5358652"/>
                  </a:ext>
                </a:extLst>
              </a:tr>
              <a:tr h="2553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Library Enrichment</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(4,000)</a:t>
                      </a:r>
                    </a:p>
                  </a:txBody>
                  <a:tcPr marL="9525" marR="9525" marT="9525" marB="0" anchor="b">
                    <a:lnL>
                      <a:noFill/>
                    </a:lnL>
                    <a:lnR>
                      <a:noFill/>
                    </a:lnR>
                    <a:lnT>
                      <a:noFill/>
                    </a:lnT>
                    <a:lnB>
                      <a:noFill/>
                    </a:lnB>
                  </a:tcPr>
                </a:tc>
                <a:extLst>
                  <a:ext uri="{0D108BD9-81ED-4DB2-BD59-A6C34878D82A}">
                    <a16:rowId xmlns:a16="http://schemas.microsoft.com/office/drawing/2014/main" xmlns="" val="420527744"/>
                  </a:ext>
                </a:extLst>
              </a:tr>
              <a:tr h="2553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After School Clubs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a:t>
                      </a:r>
                    </a:p>
                  </a:txBody>
                  <a:tcPr marL="9525" marR="9525" marT="9525" marB="0" anchor="b">
                    <a:lnL>
                      <a:noFill/>
                    </a:lnL>
                    <a:lnR>
                      <a:noFill/>
                    </a:lnR>
                    <a:lnT>
                      <a:noFill/>
                    </a:lnT>
                    <a:lnB>
                      <a:noFill/>
                    </a:lnB>
                  </a:tcPr>
                </a:tc>
                <a:extLst>
                  <a:ext uri="{0D108BD9-81ED-4DB2-BD59-A6C34878D82A}">
                    <a16:rowId xmlns:a16="http://schemas.microsoft.com/office/drawing/2014/main" xmlns="" val="2203608582"/>
                  </a:ext>
                </a:extLst>
              </a:tr>
              <a:tr h="2553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Grounds Beautification</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a:t>
                      </a:r>
                    </a:p>
                  </a:txBody>
                  <a:tcPr marL="9525" marR="9525" marT="9525" marB="0" anchor="b">
                    <a:lnL>
                      <a:noFill/>
                    </a:lnL>
                    <a:lnR>
                      <a:noFill/>
                    </a:lnR>
                    <a:lnT>
                      <a:noFill/>
                    </a:lnT>
                    <a:lnB>
                      <a:noFill/>
                    </a:lnB>
                  </a:tcPr>
                </a:tc>
                <a:extLst>
                  <a:ext uri="{0D108BD9-81ED-4DB2-BD59-A6C34878D82A}">
                    <a16:rowId xmlns:a16="http://schemas.microsoft.com/office/drawing/2014/main" xmlns="" val="4147572118"/>
                  </a:ext>
                </a:extLst>
              </a:tr>
              <a:tr h="2553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Outdoor Classroom Maintenance</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(4,000)</a:t>
                      </a:r>
                    </a:p>
                  </a:txBody>
                  <a:tcPr marL="9525" marR="9525" marT="9525" marB="0" anchor="b">
                    <a:lnL>
                      <a:noFill/>
                    </a:lnL>
                    <a:lnR>
                      <a:noFill/>
                    </a:lnR>
                    <a:lnT>
                      <a:noFill/>
                    </a:lnT>
                    <a:lnB>
                      <a:noFill/>
                    </a:lnB>
                  </a:tcPr>
                </a:tc>
                <a:extLst>
                  <a:ext uri="{0D108BD9-81ED-4DB2-BD59-A6C34878D82A}">
                    <a16:rowId xmlns:a16="http://schemas.microsoft.com/office/drawing/2014/main" xmlns="" val="894926148"/>
                  </a:ext>
                </a:extLst>
              </a:tr>
              <a:tr h="2553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6th Grade Basketball Game</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a:t>
                      </a:r>
                    </a:p>
                  </a:txBody>
                  <a:tcPr marL="9525" marR="9525" marT="9525" marB="0" anchor="b">
                    <a:lnL>
                      <a:noFill/>
                    </a:lnL>
                    <a:lnR>
                      <a:noFill/>
                    </a:lnR>
                    <a:lnT>
                      <a:noFill/>
                    </a:lnT>
                    <a:lnB>
                      <a:noFill/>
                    </a:lnB>
                  </a:tcPr>
                </a:tc>
                <a:extLst>
                  <a:ext uri="{0D108BD9-81ED-4DB2-BD59-A6C34878D82A}">
                    <a16:rowId xmlns:a16="http://schemas.microsoft.com/office/drawing/2014/main" xmlns="" val="3156357272"/>
                  </a:ext>
                </a:extLst>
              </a:tr>
              <a:tr h="2553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6th Grade Luncheon</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(3,000)</a:t>
                      </a:r>
                    </a:p>
                  </a:txBody>
                  <a:tcPr marL="9525" marR="9525" marT="9525" marB="0" anchor="b">
                    <a:lnL>
                      <a:noFill/>
                    </a:lnL>
                    <a:lnR>
                      <a:noFill/>
                    </a:lnR>
                    <a:lnT>
                      <a:noFill/>
                    </a:lnT>
                    <a:lnB>
                      <a:noFill/>
                    </a:lnB>
                  </a:tcPr>
                </a:tc>
                <a:extLst>
                  <a:ext uri="{0D108BD9-81ED-4DB2-BD59-A6C34878D82A}">
                    <a16:rowId xmlns:a16="http://schemas.microsoft.com/office/drawing/2014/main" xmlns="" val="4051709698"/>
                  </a:ext>
                </a:extLst>
              </a:tr>
              <a:tr h="25538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Teacher Appreciation</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3,500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409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(3,091)</a:t>
                      </a:r>
                    </a:p>
                  </a:txBody>
                  <a:tcPr marL="9525" marR="9525" marT="9525" marB="0" anchor="b">
                    <a:lnL>
                      <a:noFill/>
                    </a:lnL>
                    <a:lnR>
                      <a:noFill/>
                    </a:lnR>
                    <a:lnT>
                      <a:noFill/>
                    </a:lnT>
                    <a:lnB>
                      <a:noFill/>
                    </a:lnB>
                  </a:tcPr>
                </a:tc>
                <a:extLst>
                  <a:ext uri="{0D108BD9-81ED-4DB2-BD59-A6C34878D82A}">
                    <a16:rowId xmlns:a16="http://schemas.microsoft.com/office/drawing/2014/main" xmlns="" val="3157307143"/>
                  </a:ext>
                </a:extLst>
              </a:tr>
              <a:tr h="255389">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5D9F1"/>
                    </a:solidFill>
                  </a:tcPr>
                </a:tc>
                <a:tc gridSpan="2">
                  <a:txBody>
                    <a:bodyPr/>
                    <a:lstStyle/>
                    <a:p>
                      <a:pPr algn="l" fontAlgn="b"/>
                      <a:r>
                        <a:rPr lang="en-US" sz="1200" b="0" i="0" u="none" strike="noStrike" dirty="0">
                          <a:solidFill>
                            <a:srgbClr val="000000"/>
                          </a:solidFill>
                          <a:effectLst/>
                          <a:latin typeface="Calibri" panose="020F0502020204030204" pitchFamily="34" charset="0"/>
                        </a:rPr>
                        <a:t>Total Committee Expenses</a:t>
                      </a:r>
                    </a:p>
                  </a:txBody>
                  <a:tcPr marL="9525" marR="9525" marT="9525"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23,500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a:solidFill>
                            <a:srgbClr val="000000"/>
                          </a:solidFill>
                          <a:effectLst/>
                          <a:latin typeface="Calibri" panose="020F0502020204030204" pitchFamily="34" charset="0"/>
                        </a:rPr>
                        <a:t> $                   1,409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dirty="0">
                          <a:solidFill>
                            <a:srgbClr val="000000"/>
                          </a:solidFill>
                          <a:effectLst/>
                          <a:latin typeface="Calibri" panose="020F0502020204030204" pitchFamily="34" charset="0"/>
                        </a:rPr>
                        <a:t> $                (22,091)</a:t>
                      </a:r>
                    </a:p>
                  </a:txBody>
                  <a:tcPr marL="9525" marR="9525" marT="9525" marB="0" anchor="b">
                    <a:lnL>
                      <a:noFill/>
                    </a:lnL>
                    <a:lnR>
                      <a:noFill/>
                    </a:lnR>
                    <a:lnT>
                      <a:noFill/>
                    </a:lnT>
                    <a:lnB>
                      <a:noFill/>
                    </a:lnB>
                    <a:solidFill>
                      <a:srgbClr val="C5D9F1"/>
                    </a:solidFill>
                  </a:tcPr>
                </a:tc>
                <a:extLst>
                  <a:ext uri="{0D108BD9-81ED-4DB2-BD59-A6C34878D82A}">
                    <a16:rowId xmlns:a16="http://schemas.microsoft.com/office/drawing/2014/main" xmlns="" val="2681628075"/>
                  </a:ext>
                </a:extLst>
              </a:tr>
            </a:tbl>
          </a:graphicData>
        </a:graphic>
      </p:graphicFrame>
    </p:spTree>
    <p:extLst>
      <p:ext uri="{BB962C8B-B14F-4D97-AF65-F5344CB8AC3E}">
        <p14:creationId xmlns:p14="http://schemas.microsoft.com/office/powerpoint/2010/main" val="466346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vs. Actual</a:t>
            </a:r>
            <a:br>
              <a:rPr lang="en-US" dirty="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838200"/>
            <a:ext cx="1101494" cy="1095375"/>
          </a:xfrm>
          <a:prstGeom prst="rect">
            <a:avLst/>
          </a:prstGeom>
        </p:spPr>
      </p:pic>
      <p:graphicFrame>
        <p:nvGraphicFramePr>
          <p:cNvPr id="3" name="Table 2">
            <a:extLst>
              <a:ext uri="{FF2B5EF4-FFF2-40B4-BE49-F238E27FC236}">
                <a16:creationId xmlns:a16="http://schemas.microsoft.com/office/drawing/2014/main" xmlns="" id="{4173D6E0-3149-4829-BCAD-FDD3A6CD10CC}"/>
              </a:ext>
            </a:extLst>
          </p:cNvPr>
          <p:cNvGraphicFramePr>
            <a:graphicFrameLocks noGrp="1"/>
          </p:cNvGraphicFramePr>
          <p:nvPr>
            <p:extLst/>
          </p:nvPr>
        </p:nvGraphicFramePr>
        <p:xfrm>
          <a:off x="914400" y="1600196"/>
          <a:ext cx="7174943" cy="4724401"/>
        </p:xfrm>
        <a:graphic>
          <a:graphicData uri="http://schemas.openxmlformats.org/drawingml/2006/table">
            <a:tbl>
              <a:tblPr/>
              <a:tblGrid>
                <a:gridCol w="293435">
                  <a:extLst>
                    <a:ext uri="{9D8B030D-6E8A-4147-A177-3AD203B41FA5}">
                      <a16:colId xmlns:a16="http://schemas.microsoft.com/office/drawing/2014/main" xmlns="" val="2885494739"/>
                    </a:ext>
                  </a:extLst>
                </a:gridCol>
                <a:gridCol w="255572">
                  <a:extLst>
                    <a:ext uri="{9D8B030D-6E8A-4147-A177-3AD203B41FA5}">
                      <a16:colId xmlns:a16="http://schemas.microsoft.com/office/drawing/2014/main" xmlns="" val="4049194492"/>
                    </a:ext>
                  </a:extLst>
                </a:gridCol>
                <a:gridCol w="2792359">
                  <a:extLst>
                    <a:ext uri="{9D8B030D-6E8A-4147-A177-3AD203B41FA5}">
                      <a16:colId xmlns:a16="http://schemas.microsoft.com/office/drawing/2014/main" xmlns="" val="3825128912"/>
                    </a:ext>
                  </a:extLst>
                </a:gridCol>
                <a:gridCol w="1277859">
                  <a:extLst>
                    <a:ext uri="{9D8B030D-6E8A-4147-A177-3AD203B41FA5}">
                      <a16:colId xmlns:a16="http://schemas.microsoft.com/office/drawing/2014/main" xmlns="" val="2083479348"/>
                    </a:ext>
                  </a:extLst>
                </a:gridCol>
                <a:gridCol w="1277859">
                  <a:extLst>
                    <a:ext uri="{9D8B030D-6E8A-4147-A177-3AD203B41FA5}">
                      <a16:colId xmlns:a16="http://schemas.microsoft.com/office/drawing/2014/main" xmlns="" val="876206300"/>
                    </a:ext>
                  </a:extLst>
                </a:gridCol>
                <a:gridCol w="1277859">
                  <a:extLst>
                    <a:ext uri="{9D8B030D-6E8A-4147-A177-3AD203B41FA5}">
                      <a16:colId xmlns:a16="http://schemas.microsoft.com/office/drawing/2014/main" xmlns="" val="2435053126"/>
                    </a:ext>
                  </a:extLst>
                </a:gridCol>
              </a:tblGrid>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Program</a:t>
                      </a:r>
                    </a:p>
                  </a:txBody>
                  <a:tcPr marL="8994" marR="8994" marT="8994" marB="0" anchor="b">
                    <a:lnL>
                      <a:noFill/>
                    </a:lnL>
                    <a:lnR>
                      <a:noFill/>
                    </a:lnR>
                    <a:lnT>
                      <a:noFill/>
                    </a:lnT>
                    <a:lnB>
                      <a:noFill/>
                    </a:lnB>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extLst>
                  <a:ext uri="{0D108BD9-81ED-4DB2-BD59-A6C34878D82A}">
                    <a16:rowId xmlns:a16="http://schemas.microsoft.com/office/drawing/2014/main" xmlns="" val="4015103597"/>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Computing</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6,300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(6,300)</a:t>
                      </a:r>
                    </a:p>
                  </a:txBody>
                  <a:tcPr marL="8994" marR="8994" marT="8994" marB="0" anchor="b">
                    <a:lnL>
                      <a:noFill/>
                    </a:lnL>
                    <a:lnR>
                      <a:noFill/>
                    </a:lnR>
                    <a:lnT>
                      <a:noFill/>
                    </a:lnT>
                    <a:lnB>
                      <a:noFill/>
                    </a:lnB>
                  </a:tcPr>
                </a:tc>
                <a:extLst>
                  <a:ext uri="{0D108BD9-81ED-4DB2-BD59-A6C34878D82A}">
                    <a16:rowId xmlns:a16="http://schemas.microsoft.com/office/drawing/2014/main" xmlns="" val="1597851400"/>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STEAM program</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10,000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131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(9,869)</a:t>
                      </a:r>
                    </a:p>
                  </a:txBody>
                  <a:tcPr marL="8994" marR="8994" marT="8994" marB="0" anchor="b">
                    <a:lnL>
                      <a:noFill/>
                    </a:lnL>
                    <a:lnR>
                      <a:noFill/>
                    </a:lnR>
                    <a:lnT>
                      <a:noFill/>
                    </a:lnT>
                    <a:lnB>
                      <a:noFill/>
                    </a:lnB>
                  </a:tcPr>
                </a:tc>
                <a:extLst>
                  <a:ext uri="{0D108BD9-81ED-4DB2-BD59-A6C34878D82A}">
                    <a16:rowId xmlns:a16="http://schemas.microsoft.com/office/drawing/2014/main" xmlns="" val="547069160"/>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School Outings/Field Trips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8,100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(8,100)</a:t>
                      </a:r>
                    </a:p>
                  </a:txBody>
                  <a:tcPr marL="8994" marR="8994" marT="8994" marB="0" anchor="b">
                    <a:lnL>
                      <a:noFill/>
                    </a:lnL>
                    <a:lnR>
                      <a:noFill/>
                    </a:lnR>
                    <a:lnT>
                      <a:noFill/>
                    </a:lnT>
                    <a:lnB>
                      <a:noFill/>
                    </a:lnB>
                  </a:tcPr>
                </a:tc>
                <a:extLst>
                  <a:ext uri="{0D108BD9-81ED-4DB2-BD59-A6C34878D82A}">
                    <a16:rowId xmlns:a16="http://schemas.microsoft.com/office/drawing/2014/main" xmlns="" val="3202362843"/>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Periodicals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2,700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(2,700)</a:t>
                      </a:r>
                    </a:p>
                  </a:txBody>
                  <a:tcPr marL="8994" marR="8994" marT="8994" marB="0" anchor="b">
                    <a:lnL>
                      <a:noFill/>
                    </a:lnL>
                    <a:lnR>
                      <a:noFill/>
                    </a:lnR>
                    <a:lnT>
                      <a:noFill/>
                    </a:lnT>
                    <a:lnB>
                      <a:noFill/>
                    </a:lnB>
                  </a:tcPr>
                </a:tc>
                <a:extLst>
                  <a:ext uri="{0D108BD9-81ED-4DB2-BD59-A6C34878D82A}">
                    <a16:rowId xmlns:a16="http://schemas.microsoft.com/office/drawing/2014/main" xmlns="" val="2510287474"/>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Physical Education &amp; Health</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2,700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222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(2,478)</a:t>
                      </a:r>
                    </a:p>
                  </a:txBody>
                  <a:tcPr marL="8994" marR="8994" marT="8994" marB="0" anchor="b">
                    <a:lnL>
                      <a:noFill/>
                    </a:lnL>
                    <a:lnR>
                      <a:noFill/>
                    </a:lnR>
                    <a:lnT>
                      <a:noFill/>
                    </a:lnT>
                    <a:lnB>
                      <a:noFill/>
                    </a:lnB>
                  </a:tcPr>
                </a:tc>
                <a:extLst>
                  <a:ext uri="{0D108BD9-81ED-4DB2-BD59-A6C34878D82A}">
                    <a16:rowId xmlns:a16="http://schemas.microsoft.com/office/drawing/2014/main" xmlns="" val="252418648"/>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Leadership Development (Teacher Training)</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3,500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3,534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34 </a:t>
                      </a:r>
                    </a:p>
                  </a:txBody>
                  <a:tcPr marL="8994" marR="8994" marT="8994" marB="0" anchor="b">
                    <a:lnL>
                      <a:noFill/>
                    </a:lnL>
                    <a:lnR>
                      <a:noFill/>
                    </a:lnR>
                    <a:lnT>
                      <a:noFill/>
                    </a:lnT>
                    <a:lnB>
                      <a:noFill/>
                    </a:lnB>
                  </a:tcPr>
                </a:tc>
                <a:extLst>
                  <a:ext uri="{0D108BD9-81ED-4DB2-BD59-A6C34878D82A}">
                    <a16:rowId xmlns:a16="http://schemas.microsoft.com/office/drawing/2014/main" xmlns="" val="1735103997"/>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Positive Behavior (PBIS)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900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96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(804)</a:t>
                      </a:r>
                    </a:p>
                  </a:txBody>
                  <a:tcPr marL="8994" marR="8994" marT="8994" marB="0" anchor="b">
                    <a:lnL>
                      <a:noFill/>
                    </a:lnL>
                    <a:lnR>
                      <a:noFill/>
                    </a:lnR>
                    <a:lnT>
                      <a:noFill/>
                    </a:lnT>
                    <a:lnB>
                      <a:noFill/>
                    </a:lnB>
                  </a:tcPr>
                </a:tc>
                <a:extLst>
                  <a:ext uri="{0D108BD9-81ED-4DB2-BD59-A6C34878D82A}">
                    <a16:rowId xmlns:a16="http://schemas.microsoft.com/office/drawing/2014/main" xmlns="" val="189052439"/>
                  </a:ext>
                </a:extLst>
              </a:tr>
              <a:tr h="197163">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solidFill>
                      <a:srgbClr val="C5D9F1"/>
                    </a:solidFill>
                  </a:tcPr>
                </a:tc>
                <a:tc gridSpan="2">
                  <a:txBody>
                    <a:bodyPr/>
                    <a:lstStyle/>
                    <a:p>
                      <a:pPr algn="l" fontAlgn="b"/>
                      <a:r>
                        <a:rPr lang="en-US" sz="1100" b="0" i="0" u="none" strike="noStrike">
                          <a:solidFill>
                            <a:srgbClr val="000000"/>
                          </a:solidFill>
                          <a:effectLst/>
                          <a:latin typeface="Calibri" panose="020F0502020204030204" pitchFamily="34" charset="0"/>
                        </a:rPr>
                        <a:t>Total Program Expenses</a:t>
                      </a:r>
                    </a:p>
                  </a:txBody>
                  <a:tcPr marL="8994" marR="8994" marT="8994"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34,200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3,983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(30,217)</a:t>
                      </a:r>
                    </a:p>
                  </a:txBody>
                  <a:tcPr marL="8994" marR="8994" marT="8994" marB="0" anchor="b">
                    <a:lnL>
                      <a:noFill/>
                    </a:lnL>
                    <a:lnR>
                      <a:noFill/>
                    </a:lnR>
                    <a:lnT>
                      <a:noFill/>
                    </a:lnT>
                    <a:lnB>
                      <a:noFill/>
                    </a:lnB>
                    <a:solidFill>
                      <a:srgbClr val="C5D9F1"/>
                    </a:solidFill>
                  </a:tcPr>
                </a:tc>
                <a:extLst>
                  <a:ext uri="{0D108BD9-81ED-4DB2-BD59-A6C34878D82A}">
                    <a16:rowId xmlns:a16="http://schemas.microsoft.com/office/drawing/2014/main" xmlns="" val="930718782"/>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Other</a:t>
                      </a:r>
                    </a:p>
                  </a:txBody>
                  <a:tcPr marL="8994" marR="8994" marT="8994" marB="0" anchor="b">
                    <a:lnL>
                      <a:noFill/>
                    </a:lnL>
                    <a:lnR>
                      <a:noFill/>
                    </a:lnR>
                    <a:lnT>
                      <a:noFill/>
                    </a:lnT>
                    <a:lnB>
                      <a:noFill/>
                    </a:lnB>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   </a:t>
                      </a:r>
                    </a:p>
                  </a:txBody>
                  <a:tcPr marL="8994" marR="8994" marT="8994" marB="0" anchor="b">
                    <a:lnL>
                      <a:noFill/>
                    </a:lnL>
                    <a:lnR>
                      <a:noFill/>
                    </a:lnR>
                    <a:lnT>
                      <a:noFill/>
                    </a:lnT>
                    <a:lnB>
                      <a:noFill/>
                    </a:lnB>
                  </a:tcPr>
                </a:tc>
                <a:extLst>
                  <a:ext uri="{0D108BD9-81ED-4DB2-BD59-A6C34878D82A}">
                    <a16:rowId xmlns:a16="http://schemas.microsoft.com/office/drawing/2014/main" xmlns="" val="879083687"/>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Gifts Given</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(300)</a:t>
                      </a:r>
                    </a:p>
                  </a:txBody>
                  <a:tcPr marL="8994" marR="8994" marT="8994" marB="0" anchor="b">
                    <a:lnL>
                      <a:noFill/>
                    </a:lnL>
                    <a:lnR>
                      <a:noFill/>
                    </a:lnR>
                    <a:lnT>
                      <a:noFill/>
                    </a:lnT>
                    <a:lnB>
                      <a:noFill/>
                    </a:lnB>
                  </a:tcPr>
                </a:tc>
                <a:extLst>
                  <a:ext uri="{0D108BD9-81ED-4DB2-BD59-A6C34878D82A}">
                    <a16:rowId xmlns:a16="http://schemas.microsoft.com/office/drawing/2014/main" xmlns="" val="3346634056"/>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Principal Flex Fund</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1,000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551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(449)</a:t>
                      </a:r>
                    </a:p>
                  </a:txBody>
                  <a:tcPr marL="8994" marR="8994" marT="8994" marB="0" anchor="b">
                    <a:lnL>
                      <a:noFill/>
                    </a:lnL>
                    <a:lnR>
                      <a:noFill/>
                    </a:lnR>
                    <a:lnT>
                      <a:noFill/>
                    </a:lnT>
                    <a:lnB>
                      <a:noFill/>
                    </a:lnB>
                  </a:tcPr>
                </a:tc>
                <a:extLst>
                  <a:ext uri="{0D108BD9-81ED-4DB2-BD59-A6C34878D82A}">
                    <a16:rowId xmlns:a16="http://schemas.microsoft.com/office/drawing/2014/main" xmlns="" val="3595704616"/>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Teacher Stipends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2,500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2,500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   </a:t>
                      </a:r>
                    </a:p>
                  </a:txBody>
                  <a:tcPr marL="8994" marR="8994" marT="8994" marB="0" anchor="b">
                    <a:lnL>
                      <a:noFill/>
                    </a:lnL>
                    <a:lnR>
                      <a:noFill/>
                    </a:lnR>
                    <a:lnT>
                      <a:noFill/>
                    </a:lnT>
                    <a:lnB>
                      <a:noFill/>
                    </a:lnB>
                  </a:tcPr>
                </a:tc>
                <a:extLst>
                  <a:ext uri="{0D108BD9-81ED-4DB2-BD59-A6C34878D82A}">
                    <a16:rowId xmlns:a16="http://schemas.microsoft.com/office/drawing/2014/main" xmlns="" val="2827966013"/>
                  </a:ext>
                </a:extLst>
              </a:tr>
              <a:tr h="197163">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solidFill>
                      <a:srgbClr val="C5D9F1"/>
                    </a:solidFill>
                  </a:tcPr>
                </a:tc>
                <a:tc gridSpan="2">
                  <a:txBody>
                    <a:bodyPr/>
                    <a:lstStyle/>
                    <a:p>
                      <a:pPr algn="l" fontAlgn="b"/>
                      <a:r>
                        <a:rPr lang="en-US" sz="1100" b="0" i="0" u="none" strike="noStrike">
                          <a:solidFill>
                            <a:srgbClr val="000000"/>
                          </a:solidFill>
                          <a:effectLst/>
                          <a:latin typeface="Calibri" panose="020F0502020204030204" pitchFamily="34" charset="0"/>
                        </a:rPr>
                        <a:t>Total Other Expenses</a:t>
                      </a:r>
                    </a:p>
                  </a:txBody>
                  <a:tcPr marL="8994" marR="8994" marT="8994"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3,800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3,051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(749)</a:t>
                      </a:r>
                    </a:p>
                  </a:txBody>
                  <a:tcPr marL="8994" marR="8994" marT="8994" marB="0" anchor="b">
                    <a:lnL>
                      <a:noFill/>
                    </a:lnL>
                    <a:lnR>
                      <a:noFill/>
                    </a:lnR>
                    <a:lnT>
                      <a:noFill/>
                    </a:lnT>
                    <a:lnB>
                      <a:noFill/>
                    </a:lnB>
                    <a:solidFill>
                      <a:srgbClr val="C5D9F1"/>
                    </a:solidFill>
                  </a:tcPr>
                </a:tc>
                <a:extLst>
                  <a:ext uri="{0D108BD9-81ED-4DB2-BD59-A6C34878D82A}">
                    <a16:rowId xmlns:a16="http://schemas.microsoft.com/office/drawing/2014/main" xmlns="" val="287060918"/>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Overhead</a:t>
                      </a:r>
                    </a:p>
                  </a:txBody>
                  <a:tcPr marL="8994" marR="8994" marT="899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extLst>
                  <a:ext uri="{0D108BD9-81ED-4DB2-BD59-A6C34878D82A}">
                    <a16:rowId xmlns:a16="http://schemas.microsoft.com/office/drawing/2014/main" xmlns="" val="1625955602"/>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Admin &amp; Supplies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900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527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(373)</a:t>
                      </a:r>
                    </a:p>
                  </a:txBody>
                  <a:tcPr marL="8994" marR="8994" marT="8994" marB="0" anchor="b">
                    <a:lnL>
                      <a:noFill/>
                    </a:lnL>
                    <a:lnR>
                      <a:noFill/>
                    </a:lnR>
                    <a:lnT>
                      <a:noFill/>
                    </a:lnT>
                    <a:lnB>
                      <a:noFill/>
                    </a:lnB>
                  </a:tcPr>
                </a:tc>
                <a:extLst>
                  <a:ext uri="{0D108BD9-81ED-4DB2-BD59-A6C34878D82A}">
                    <a16:rowId xmlns:a16="http://schemas.microsoft.com/office/drawing/2014/main" xmlns="" val="3930648420"/>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Insurance</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350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(350)</a:t>
                      </a:r>
                    </a:p>
                  </a:txBody>
                  <a:tcPr marL="8994" marR="8994" marT="8994" marB="0" anchor="b">
                    <a:lnL>
                      <a:noFill/>
                    </a:lnL>
                    <a:lnR>
                      <a:noFill/>
                    </a:lnR>
                    <a:lnT>
                      <a:noFill/>
                    </a:lnT>
                    <a:lnB>
                      <a:noFill/>
                    </a:lnB>
                  </a:tcPr>
                </a:tc>
                <a:extLst>
                  <a:ext uri="{0D108BD9-81ED-4DB2-BD59-A6C34878D82A}">
                    <a16:rowId xmlns:a16="http://schemas.microsoft.com/office/drawing/2014/main" xmlns="" val="2617767716"/>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Bank Charges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1,000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489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(511)</a:t>
                      </a:r>
                    </a:p>
                  </a:txBody>
                  <a:tcPr marL="8994" marR="8994" marT="8994" marB="0" anchor="b">
                    <a:lnL>
                      <a:noFill/>
                    </a:lnL>
                    <a:lnR>
                      <a:noFill/>
                    </a:lnR>
                    <a:lnT>
                      <a:noFill/>
                    </a:lnT>
                    <a:lnB>
                      <a:noFill/>
                    </a:lnB>
                  </a:tcPr>
                </a:tc>
                <a:extLst>
                  <a:ext uri="{0D108BD9-81ED-4DB2-BD59-A6C34878D82A}">
                    <a16:rowId xmlns:a16="http://schemas.microsoft.com/office/drawing/2014/main" xmlns="" val="4249021914"/>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PTA Dues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1,300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1,168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(132)</a:t>
                      </a:r>
                    </a:p>
                  </a:txBody>
                  <a:tcPr marL="8994" marR="8994" marT="8994" marB="0" anchor="b">
                    <a:lnL>
                      <a:noFill/>
                    </a:lnL>
                    <a:lnR>
                      <a:noFill/>
                    </a:lnR>
                    <a:lnT>
                      <a:noFill/>
                    </a:lnT>
                    <a:lnB>
                      <a:noFill/>
                    </a:lnB>
                  </a:tcPr>
                </a:tc>
                <a:extLst>
                  <a:ext uri="{0D108BD9-81ED-4DB2-BD59-A6C34878D82A}">
                    <a16:rowId xmlns:a16="http://schemas.microsoft.com/office/drawing/2014/main" xmlns="" val="956779105"/>
                  </a:ext>
                </a:extLst>
              </a:tr>
              <a:tr h="197163">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Tax Preparation</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(500)</a:t>
                      </a:r>
                    </a:p>
                  </a:txBody>
                  <a:tcPr marL="8994" marR="8994" marT="8994" marB="0" anchor="b">
                    <a:lnL>
                      <a:noFill/>
                    </a:lnL>
                    <a:lnR>
                      <a:noFill/>
                    </a:lnR>
                    <a:lnT>
                      <a:noFill/>
                    </a:lnT>
                    <a:lnB>
                      <a:noFill/>
                    </a:lnB>
                  </a:tcPr>
                </a:tc>
                <a:extLst>
                  <a:ext uri="{0D108BD9-81ED-4DB2-BD59-A6C34878D82A}">
                    <a16:rowId xmlns:a16="http://schemas.microsoft.com/office/drawing/2014/main" xmlns="" val="971682255"/>
                  </a:ext>
                </a:extLst>
              </a:tr>
              <a:tr h="197163">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solidFill>
                      <a:srgbClr val="C5D9F1"/>
                    </a:solidFill>
                  </a:tcPr>
                </a:tc>
                <a:tc gridSpan="2">
                  <a:txBody>
                    <a:bodyPr/>
                    <a:lstStyle/>
                    <a:p>
                      <a:pPr algn="l" fontAlgn="b"/>
                      <a:r>
                        <a:rPr lang="en-US" sz="1100" b="0" i="0" u="none" strike="noStrike">
                          <a:solidFill>
                            <a:srgbClr val="000000"/>
                          </a:solidFill>
                          <a:effectLst/>
                          <a:latin typeface="Calibri" panose="020F0502020204030204" pitchFamily="34" charset="0"/>
                        </a:rPr>
                        <a:t>Total Overhead Expenses</a:t>
                      </a:r>
                    </a:p>
                  </a:txBody>
                  <a:tcPr marL="8994" marR="8994" marT="8994"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4,050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2,184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(1,866)</a:t>
                      </a:r>
                    </a:p>
                  </a:txBody>
                  <a:tcPr marL="8994" marR="8994" marT="8994" marB="0" anchor="b">
                    <a:lnL>
                      <a:noFill/>
                    </a:lnL>
                    <a:lnR>
                      <a:noFill/>
                    </a:lnR>
                    <a:lnT>
                      <a:noFill/>
                    </a:lnT>
                    <a:lnB>
                      <a:noFill/>
                    </a:lnB>
                    <a:solidFill>
                      <a:srgbClr val="C5D9F1"/>
                    </a:solidFill>
                  </a:tcPr>
                </a:tc>
                <a:extLst>
                  <a:ext uri="{0D108BD9-81ED-4DB2-BD59-A6C34878D82A}">
                    <a16:rowId xmlns:a16="http://schemas.microsoft.com/office/drawing/2014/main" xmlns="" val="2567136928"/>
                  </a:ext>
                </a:extLst>
              </a:tr>
              <a:tr h="197163">
                <a:tc gridSpan="3">
                  <a:txBody>
                    <a:bodyPr/>
                    <a:lstStyle/>
                    <a:p>
                      <a:pPr algn="l" fontAlgn="b"/>
                      <a:r>
                        <a:rPr lang="en-US" sz="1100" b="0" i="0" u="none" strike="noStrike">
                          <a:solidFill>
                            <a:srgbClr val="000000"/>
                          </a:solidFill>
                          <a:effectLst/>
                          <a:latin typeface="Calibri" panose="020F0502020204030204" pitchFamily="34" charset="0"/>
                        </a:rPr>
                        <a:t>Total Expenses</a:t>
                      </a:r>
                    </a:p>
                  </a:txBody>
                  <a:tcPr marL="8994" marR="8994" marT="8994" marB="0" anchor="b">
                    <a:lnL>
                      <a:noFill/>
                    </a:lnL>
                    <a:lnR>
                      <a:noFill/>
                    </a:lnR>
                    <a:lnT>
                      <a:noFill/>
                    </a:lnT>
                    <a:lnB>
                      <a:noFill/>
                    </a:lnB>
                    <a:solidFill>
                      <a:srgbClr val="8DB4E2"/>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70,050 </a:t>
                      </a:r>
                    </a:p>
                  </a:txBody>
                  <a:tcPr marL="8994" marR="8994" marT="8994" marB="0" anchor="b">
                    <a:lnL>
                      <a:noFill/>
                    </a:lnL>
                    <a:lnR>
                      <a:noFill/>
                    </a:lnR>
                    <a:lnT>
                      <a:noFill/>
                    </a:lnT>
                    <a:lnB>
                      <a:noFill/>
                    </a:lnB>
                    <a:solidFill>
                      <a:srgbClr val="8DB4E2"/>
                    </a:solidFill>
                  </a:tcPr>
                </a:tc>
                <a:tc>
                  <a:txBody>
                    <a:bodyPr/>
                    <a:lstStyle/>
                    <a:p>
                      <a:pPr algn="l" fontAlgn="b"/>
                      <a:r>
                        <a:rPr lang="en-US" sz="1100" b="0" i="0" u="none" strike="noStrike">
                          <a:solidFill>
                            <a:srgbClr val="000000"/>
                          </a:solidFill>
                          <a:effectLst/>
                          <a:latin typeface="Calibri" panose="020F0502020204030204" pitchFamily="34" charset="0"/>
                        </a:rPr>
                        <a:t> $                 15,253 </a:t>
                      </a:r>
                    </a:p>
                  </a:txBody>
                  <a:tcPr marL="8994" marR="8994" marT="8994" marB="0" anchor="b">
                    <a:lnL>
                      <a:noFill/>
                    </a:lnL>
                    <a:lnR>
                      <a:noFill/>
                    </a:lnR>
                    <a:lnT>
                      <a:noFill/>
                    </a:lnT>
                    <a:lnB>
                      <a:noFill/>
                    </a:lnB>
                    <a:solidFill>
                      <a:srgbClr val="8DB4E2"/>
                    </a:solidFill>
                  </a:tcPr>
                </a:tc>
                <a:tc>
                  <a:txBody>
                    <a:bodyPr/>
                    <a:lstStyle/>
                    <a:p>
                      <a:pPr algn="l" fontAlgn="b"/>
                      <a:r>
                        <a:rPr lang="en-US" sz="1100" b="0" i="0" u="none" strike="noStrike">
                          <a:solidFill>
                            <a:srgbClr val="000000"/>
                          </a:solidFill>
                          <a:effectLst/>
                          <a:latin typeface="Calibri" panose="020F0502020204030204" pitchFamily="34" charset="0"/>
                        </a:rPr>
                        <a:t> $                (54,797)</a:t>
                      </a:r>
                    </a:p>
                  </a:txBody>
                  <a:tcPr marL="8994" marR="8994" marT="8994" marB="0" anchor="b">
                    <a:lnL>
                      <a:noFill/>
                    </a:lnL>
                    <a:lnR>
                      <a:noFill/>
                    </a:lnR>
                    <a:lnT>
                      <a:noFill/>
                    </a:lnT>
                    <a:lnB>
                      <a:noFill/>
                    </a:lnB>
                    <a:solidFill>
                      <a:srgbClr val="8DB4E2"/>
                    </a:solidFill>
                  </a:tcPr>
                </a:tc>
                <a:extLst>
                  <a:ext uri="{0D108BD9-81ED-4DB2-BD59-A6C34878D82A}">
                    <a16:rowId xmlns:a16="http://schemas.microsoft.com/office/drawing/2014/main" xmlns="" val="2263011939"/>
                  </a:ext>
                </a:extLst>
              </a:tr>
              <a:tr h="18965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8994" marR="8994" marT="8994" marB="0" anchor="b">
                    <a:lnL>
                      <a:noFill/>
                    </a:lnL>
                    <a:lnR>
                      <a:noFill/>
                    </a:lnR>
                    <a:lnT>
                      <a:noFill/>
                    </a:lnT>
                    <a:lnB>
                      <a:noFill/>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8994" marR="8994" marT="8994" marB="0" anchor="b">
                    <a:lnL>
                      <a:noFill/>
                    </a:lnL>
                    <a:lnR>
                      <a:noFill/>
                    </a:lnR>
                    <a:lnT>
                      <a:noFill/>
                    </a:lnT>
                    <a:lnB>
                      <a:noFill/>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8994" marR="8994" marT="8994" marB="0" anchor="b">
                    <a:lnL>
                      <a:noFill/>
                    </a:lnL>
                    <a:lnR>
                      <a:noFill/>
                    </a:lnR>
                    <a:lnT>
                      <a:noFill/>
                    </a:lnT>
                    <a:lnB>
                      <a:noFill/>
                    </a:lnB>
                  </a:tcPr>
                </a:tc>
                <a:extLst>
                  <a:ext uri="{0D108BD9-81ED-4DB2-BD59-A6C34878D82A}">
                    <a16:rowId xmlns:a16="http://schemas.microsoft.com/office/drawing/2014/main" xmlns="" val="3306869867"/>
                  </a:ext>
                </a:extLst>
              </a:tr>
              <a:tr h="197163">
                <a:tc gridSpan="3">
                  <a:txBody>
                    <a:bodyPr/>
                    <a:lstStyle/>
                    <a:p>
                      <a:pPr algn="l" fontAlgn="b"/>
                      <a:r>
                        <a:rPr lang="en-US" sz="1100" b="1" i="0" u="none" strike="noStrike">
                          <a:solidFill>
                            <a:srgbClr val="FFFFFF"/>
                          </a:solidFill>
                          <a:effectLst/>
                          <a:latin typeface="Calibri" panose="020F0502020204030204" pitchFamily="34" charset="0"/>
                        </a:rPr>
                        <a:t>Net Use of Funds</a:t>
                      </a:r>
                    </a:p>
                  </a:txBody>
                  <a:tcPr marL="8994" marR="8994" marT="8994" marB="0" anchor="b">
                    <a:lnL>
                      <a:noFill/>
                    </a:lnL>
                    <a:lnR>
                      <a:noFill/>
                    </a:lnR>
                    <a:lnT>
                      <a:noFill/>
                    </a:lnT>
                    <a:lnB>
                      <a:noFill/>
                    </a:lnB>
                    <a:solidFill>
                      <a:srgbClr val="538DD5"/>
                    </a:solidFill>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rgbClr val="FFFFFF"/>
                          </a:solidFill>
                          <a:effectLst/>
                          <a:latin typeface="Calibri" panose="020F0502020204030204" pitchFamily="34" charset="0"/>
                        </a:rPr>
                        <a:t> $                         (0)</a:t>
                      </a:r>
                    </a:p>
                  </a:txBody>
                  <a:tcPr marL="8994" marR="8994" marT="8994" marB="0" anchor="b">
                    <a:lnL>
                      <a:noFill/>
                    </a:lnL>
                    <a:lnR>
                      <a:noFill/>
                    </a:lnR>
                    <a:lnT>
                      <a:noFill/>
                    </a:lnT>
                    <a:lnB>
                      <a:noFill/>
                    </a:lnB>
                    <a:solidFill>
                      <a:srgbClr val="538DD5"/>
                    </a:solidFill>
                  </a:tcPr>
                </a:tc>
                <a:tc>
                  <a:txBody>
                    <a:bodyPr/>
                    <a:lstStyle/>
                    <a:p>
                      <a:pPr algn="l" fontAlgn="b"/>
                      <a:r>
                        <a:rPr lang="en-US" sz="1100" b="1" i="0" u="none" strike="noStrike">
                          <a:solidFill>
                            <a:srgbClr val="FFFFFF"/>
                          </a:solidFill>
                          <a:effectLst/>
                          <a:latin typeface="Calibri" panose="020F0502020204030204" pitchFamily="34" charset="0"/>
                        </a:rPr>
                        <a:t> $                 24,711 </a:t>
                      </a:r>
                    </a:p>
                  </a:txBody>
                  <a:tcPr marL="8994" marR="8994" marT="8994" marB="0" anchor="b">
                    <a:lnL>
                      <a:noFill/>
                    </a:lnL>
                    <a:lnR>
                      <a:noFill/>
                    </a:lnR>
                    <a:lnT>
                      <a:noFill/>
                    </a:lnT>
                    <a:lnB>
                      <a:noFill/>
                    </a:lnB>
                    <a:solidFill>
                      <a:srgbClr val="538DD5"/>
                    </a:solidFill>
                  </a:tcPr>
                </a:tc>
                <a:tc>
                  <a:txBody>
                    <a:bodyPr/>
                    <a:lstStyle/>
                    <a:p>
                      <a:pPr algn="l" fontAlgn="b"/>
                      <a:r>
                        <a:rPr lang="en-US" sz="1100" b="1" i="0" u="none" strike="noStrike" dirty="0">
                          <a:solidFill>
                            <a:srgbClr val="FFFFFF"/>
                          </a:solidFill>
                          <a:effectLst/>
                          <a:latin typeface="Calibri" panose="020F0502020204030204" pitchFamily="34" charset="0"/>
                        </a:rPr>
                        <a:t> $                 53,461 </a:t>
                      </a:r>
                    </a:p>
                  </a:txBody>
                  <a:tcPr marL="8994" marR="8994" marT="8994" marB="0" anchor="b">
                    <a:lnL>
                      <a:noFill/>
                    </a:lnL>
                    <a:lnR>
                      <a:noFill/>
                    </a:lnR>
                    <a:lnT>
                      <a:noFill/>
                    </a:lnT>
                    <a:lnB>
                      <a:noFill/>
                    </a:lnB>
                    <a:solidFill>
                      <a:srgbClr val="538DD5"/>
                    </a:solidFill>
                  </a:tcPr>
                </a:tc>
                <a:extLst>
                  <a:ext uri="{0D108BD9-81ED-4DB2-BD59-A6C34878D82A}">
                    <a16:rowId xmlns:a16="http://schemas.microsoft.com/office/drawing/2014/main" xmlns="" val="2977254781"/>
                  </a:ext>
                </a:extLst>
              </a:tr>
            </a:tbl>
          </a:graphicData>
        </a:graphic>
      </p:graphicFrame>
    </p:spTree>
    <p:extLst>
      <p:ext uri="{BB962C8B-B14F-4D97-AF65-F5344CB8AC3E}">
        <p14:creationId xmlns:p14="http://schemas.microsoft.com/office/powerpoint/2010/main" val="741672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488543" y="1625600"/>
            <a:ext cx="4544568"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quarter" idx="1"/>
          </p:nvPr>
        </p:nvSpPr>
        <p:spPr>
          <a:xfrm>
            <a:off x="152400" y="1600200"/>
            <a:ext cx="4343400" cy="5257800"/>
          </a:xfrm>
          <a:solidFill>
            <a:schemeClr val="bg1"/>
          </a:solidFill>
        </p:spPr>
        <p:txBody>
          <a:bodyPr>
            <a:normAutofit fontScale="92500" lnSpcReduction="20000"/>
          </a:bodyPr>
          <a:lstStyle/>
          <a:p>
            <a:r>
              <a:rPr lang="en-US" dirty="0"/>
              <a:t>Meeting materials will be posted on the home page in the next few days, including the link for the recorded live stream.</a:t>
            </a:r>
          </a:p>
          <a:p>
            <a:r>
              <a:rPr lang="en-US" dirty="0"/>
              <a:t>Join our Facebook group! It is a closed group so only the school community can join and posts are not available to the general public. </a:t>
            </a:r>
            <a:r>
              <a:rPr lang="en-US" dirty="0">
                <a:hlinkClick r:id="rId3"/>
              </a:rPr>
              <a:t>https://www.facebook.com/groups/673851072716338/</a:t>
            </a:r>
            <a:r>
              <a:rPr lang="en-US" dirty="0"/>
              <a:t> </a:t>
            </a:r>
          </a:p>
          <a:p>
            <a:endParaRPr lang="en-US" dirty="0"/>
          </a:p>
          <a:p>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221"/>
          <a:stretch/>
        </p:blipFill>
        <p:spPr bwMode="auto">
          <a:xfrm>
            <a:off x="4495800" y="4495800"/>
            <a:ext cx="4408913"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normAutofit fontScale="85000" lnSpcReduction="20000"/>
          </a:bodyPr>
          <a:lstStyle/>
          <a:p>
            <a:fld id="{3F0AF2E6-A38B-4EF6-89B6-00005E8DFE38}" type="slidenum">
              <a:rPr lang="en-US" smtClean="0"/>
              <a:t>32</a:t>
            </a:fld>
            <a:endParaRPr lang="en-US"/>
          </a:p>
        </p:txBody>
      </p:sp>
    </p:spTree>
    <p:extLst>
      <p:ext uri="{BB962C8B-B14F-4D97-AF65-F5344CB8AC3E}">
        <p14:creationId xmlns:p14="http://schemas.microsoft.com/office/powerpoint/2010/main" val="1941776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Adjourn</a:t>
            </a:r>
          </a:p>
        </p:txBody>
      </p:sp>
      <p:sp>
        <p:nvSpPr>
          <p:cNvPr id="4" name="Subtitle 3"/>
          <p:cNvSpPr>
            <a:spLocks noGrp="1"/>
          </p:cNvSpPr>
          <p:nvPr>
            <p:ph type="subTitle" idx="1"/>
          </p:nvPr>
        </p:nvSpPr>
        <p:spPr/>
        <p:txBody>
          <a:bodyPr>
            <a:normAutofit/>
          </a:bodyPr>
          <a:lstStyle/>
          <a:p>
            <a:r>
              <a:rPr lang="en-US" dirty="0"/>
              <a:t>Next meeting: Monday, February 12, 2018</a:t>
            </a:r>
          </a:p>
        </p:txBody>
      </p:sp>
      <p:pic>
        <p:nvPicPr>
          <p:cNvPr id="9219" name="Picture 3" descr="C:\Users\ChangFam\AppData\Local\Microsoft\Windows\Temporary Internet Files\Content.IE5\69M3MN9R\MC9003871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133344"/>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1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baseline="30000" dirty="0"/>
              <a:t>th</a:t>
            </a:r>
            <a:r>
              <a:rPr lang="en-US" dirty="0"/>
              <a:t> Grade Basketball, March 9</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4</a:t>
            </a:fld>
            <a:endParaRPr lang="en-US"/>
          </a:p>
        </p:txBody>
      </p:sp>
      <p:sp>
        <p:nvSpPr>
          <p:cNvPr id="4" name="Content Placeholder 3"/>
          <p:cNvSpPr>
            <a:spLocks noGrp="1"/>
          </p:cNvSpPr>
          <p:nvPr>
            <p:ph sz="quarter" idx="1"/>
          </p:nvPr>
        </p:nvSpPr>
        <p:spPr>
          <a:xfrm>
            <a:off x="3505200" y="1600200"/>
            <a:ext cx="5260848" cy="4495800"/>
          </a:xfrm>
        </p:spPr>
        <p:txBody>
          <a:bodyPr>
            <a:normAutofit fontScale="92500" lnSpcReduction="20000"/>
          </a:bodyPr>
          <a:lstStyle/>
          <a:p>
            <a:r>
              <a:rPr lang="en-US" dirty="0"/>
              <a:t>The annual 6th Grade Lees Corner vs. Oak Hill Basketball Game is scheduled for Friday, March 9, 2018! This event is fun for the whole family!  </a:t>
            </a:r>
          </a:p>
          <a:p>
            <a:pPr lvl="1"/>
            <a:r>
              <a:rPr lang="en-US" dirty="0"/>
              <a:t>6th graders can cheer, play basketball and play in the pep band</a:t>
            </a:r>
          </a:p>
          <a:p>
            <a:pPr lvl="1"/>
            <a:r>
              <a:rPr lang="en-US" dirty="0"/>
              <a:t>5th graders can cheer and play in the pep band</a:t>
            </a:r>
          </a:p>
          <a:p>
            <a:pPr lvl="1"/>
            <a:r>
              <a:rPr lang="en-US" dirty="0"/>
              <a:t>4th graders can cheer</a:t>
            </a:r>
          </a:p>
          <a:p>
            <a:r>
              <a:rPr lang="en-US" dirty="0"/>
              <a:t>Permission forms due Jan 18!</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 y="1600200"/>
            <a:ext cx="3082376" cy="2049780"/>
          </a:xfrm>
          <a:prstGeom prst="rect">
            <a:avLst/>
          </a:prstGeom>
        </p:spPr>
      </p:pic>
      <p:sp>
        <p:nvSpPr>
          <p:cNvPr id="5" name="TextBox 4"/>
          <p:cNvSpPr txBox="1"/>
          <p:nvPr/>
        </p:nvSpPr>
        <p:spPr>
          <a:xfrm>
            <a:off x="612648" y="4038600"/>
            <a:ext cx="2282952" cy="2031325"/>
          </a:xfrm>
          <a:prstGeom prst="rect">
            <a:avLst/>
          </a:prstGeom>
          <a:noFill/>
        </p:spPr>
        <p:txBody>
          <a:bodyPr wrap="square" rtlCol="0">
            <a:spAutoFit/>
          </a:bodyPr>
          <a:lstStyle/>
          <a:p>
            <a:r>
              <a:rPr lang="en-US" dirty="0"/>
              <a:t>Parents: If you're interested in helping out, please send an email to julieohmchang@gmail.com.</a:t>
            </a:r>
          </a:p>
          <a:p>
            <a:endParaRPr lang="en-US" dirty="0"/>
          </a:p>
        </p:txBody>
      </p:sp>
    </p:spTree>
    <p:extLst>
      <p:ext uri="{BB962C8B-B14F-4D97-AF65-F5344CB8AC3E}">
        <p14:creationId xmlns:p14="http://schemas.microsoft.com/office/powerpoint/2010/main" val="8289091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School Programs</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5</a:t>
            </a:fld>
            <a:endParaRPr lang="en-US"/>
          </a:p>
        </p:txBody>
      </p:sp>
      <p:sp>
        <p:nvSpPr>
          <p:cNvPr id="4" name="Content Placeholder 3"/>
          <p:cNvSpPr>
            <a:spLocks noGrp="1"/>
          </p:cNvSpPr>
          <p:nvPr>
            <p:ph sz="quarter" idx="1"/>
          </p:nvPr>
        </p:nvSpPr>
        <p:spPr/>
        <p:txBody>
          <a:bodyPr>
            <a:normAutofit fontScale="32500" lnSpcReduction="20000"/>
          </a:bodyPr>
          <a:lstStyle/>
          <a:p>
            <a:pPr fontAlgn="t"/>
            <a:r>
              <a:rPr lang="en-US" sz="4300" dirty="0"/>
              <a:t>Soccer, K-3, Monday - 15 registered, will run</a:t>
            </a:r>
          </a:p>
          <a:p>
            <a:pPr fontAlgn="t"/>
            <a:r>
              <a:rPr lang="en-US" sz="4300" dirty="0"/>
              <a:t>Bulls and Bears, 3-6, Monday - no kids signed up yet</a:t>
            </a:r>
          </a:p>
          <a:p>
            <a:pPr fontAlgn="t"/>
            <a:r>
              <a:rPr lang="en-US" sz="4300" dirty="0"/>
              <a:t>Science Exploratorium, K-2, Monday - only 3 kids registered</a:t>
            </a:r>
          </a:p>
          <a:p>
            <a:pPr fontAlgn="t"/>
            <a:r>
              <a:rPr lang="en-US" sz="4300" dirty="0"/>
              <a:t>MC Redstone, 1-4, Monday - will run</a:t>
            </a:r>
          </a:p>
          <a:p>
            <a:pPr fontAlgn="t"/>
            <a:r>
              <a:rPr lang="en-US" sz="4300" dirty="0"/>
              <a:t>Cheerleading, K-6, Tuesday - only 4 kids registered</a:t>
            </a:r>
          </a:p>
          <a:p>
            <a:pPr fontAlgn="t"/>
            <a:r>
              <a:rPr lang="en-US" sz="4300" dirty="0"/>
              <a:t>Builders, 3-6, Tuesday - only 3 kids registered</a:t>
            </a:r>
          </a:p>
          <a:p>
            <a:pPr fontAlgn="t"/>
            <a:r>
              <a:rPr lang="en-US" sz="4300" dirty="0"/>
              <a:t>Website Design, 3-6, Tuesday - 8 kids registered, need a few more to run</a:t>
            </a:r>
          </a:p>
          <a:p>
            <a:pPr fontAlgn="t"/>
            <a:r>
              <a:rPr lang="en-US" sz="4300" dirty="0"/>
              <a:t>Lego Astronaut, K-3, Tuesday - only 4 registered</a:t>
            </a:r>
          </a:p>
          <a:p>
            <a:pPr fontAlgn="t"/>
            <a:r>
              <a:rPr lang="en-US" sz="4300" dirty="0"/>
              <a:t>Soccer, 4-6, Wednesday - only 3 kids registered</a:t>
            </a:r>
          </a:p>
          <a:p>
            <a:pPr fontAlgn="t"/>
            <a:r>
              <a:rPr lang="en-US" sz="4300" dirty="0"/>
              <a:t>Doodlers, K-6, Wednesday - only 4 registered</a:t>
            </a:r>
          </a:p>
          <a:p>
            <a:pPr fontAlgn="t"/>
            <a:r>
              <a:rPr lang="en-US" sz="4300" dirty="0"/>
              <a:t>Zumba, K-5, Wednesday - only 3 registered</a:t>
            </a:r>
          </a:p>
          <a:p>
            <a:pPr fontAlgn="t"/>
            <a:r>
              <a:rPr lang="en-US" sz="4300" dirty="0"/>
              <a:t>Sensational Science, K-6, Wednesday - only 1 registered</a:t>
            </a:r>
          </a:p>
          <a:p>
            <a:pPr fontAlgn="t"/>
            <a:r>
              <a:rPr lang="en-US" sz="4300" dirty="0"/>
              <a:t>Coding, 2-6, Thursday - 10 registered, will run</a:t>
            </a:r>
          </a:p>
          <a:p>
            <a:pPr fontAlgn="t"/>
            <a:r>
              <a:rPr lang="en-US" sz="4300" dirty="0"/>
              <a:t>Star Wars, K-3, Thursday - only 3 registered</a:t>
            </a:r>
          </a:p>
          <a:p>
            <a:pPr fontAlgn="t"/>
            <a:r>
              <a:rPr lang="en-US" sz="4300" dirty="0"/>
              <a:t>Star Wars, 4-6, Thursday - only 3 registered</a:t>
            </a:r>
          </a:p>
          <a:p>
            <a:pPr fontAlgn="t"/>
            <a:r>
              <a:rPr lang="en-US" sz="4300" dirty="0"/>
              <a:t>Speakers Club, 3-6, Thursday - only 2 registered</a:t>
            </a:r>
          </a:p>
          <a:p>
            <a:pPr fontAlgn="t"/>
            <a:r>
              <a:rPr lang="en-US" sz="4300" dirty="0"/>
              <a:t>Chess, K-6, Friday - 7 registered, will run</a:t>
            </a:r>
          </a:p>
        </p:txBody>
      </p:sp>
    </p:spTree>
    <p:extLst>
      <p:ext uri="{BB962C8B-B14F-4D97-AF65-F5344CB8AC3E}">
        <p14:creationId xmlns:p14="http://schemas.microsoft.com/office/powerpoint/2010/main" val="36125162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143000" y="5112913"/>
            <a:ext cx="6858000" cy="1545464"/>
          </a:xfrm>
        </p:spPr>
        <p:txBody>
          <a:bodyPr/>
          <a:lstStyle/>
          <a:p>
            <a:r>
              <a:rPr lang="en-US" dirty="0" smtClean="0"/>
              <a:t>Established Fall 2016</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812" y="187929"/>
            <a:ext cx="3786388" cy="4737083"/>
          </a:xfrm>
          <a:prstGeom prst="rect">
            <a:avLst/>
          </a:prstGeom>
        </p:spPr>
      </p:pic>
    </p:spTree>
    <p:extLst>
      <p:ext uri="{BB962C8B-B14F-4D97-AF65-F5344CB8AC3E}">
        <p14:creationId xmlns:p14="http://schemas.microsoft.com/office/powerpoint/2010/main" val="40111603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The store is </a:t>
            </a:r>
            <a:r>
              <a:rPr lang="en-US" sz="3100" dirty="0" smtClean="0"/>
              <a:t>run </a:t>
            </a:r>
            <a:r>
              <a:rPr lang="en-US" sz="3100" dirty="0"/>
              <a:t>by </a:t>
            </a:r>
            <a:r>
              <a:rPr lang="en-US" sz="3100" dirty="0" smtClean="0"/>
              <a:t>students in 5</a:t>
            </a:r>
            <a:r>
              <a:rPr lang="en-US" sz="3100" baseline="30000" dirty="0" smtClean="0"/>
              <a:t>th</a:t>
            </a:r>
            <a:r>
              <a:rPr lang="en-US" sz="3100" dirty="0" smtClean="0"/>
              <a:t> grade and special education classrooms.  It is </a:t>
            </a:r>
            <a:r>
              <a:rPr lang="en-US" sz="3100" dirty="0"/>
              <a:t>supervised by </a:t>
            </a:r>
            <a:r>
              <a:rPr lang="en-US" sz="3100" dirty="0" smtClean="0"/>
              <a:t>Mrs. Filgueira.  The goal is to provide </a:t>
            </a:r>
            <a:r>
              <a:rPr lang="en-US" sz="3100" dirty="0"/>
              <a:t>a wonderful learning </a:t>
            </a:r>
            <a:r>
              <a:rPr lang="en-US" sz="3100" dirty="0" smtClean="0"/>
              <a:t>opportunity that promotes </a:t>
            </a:r>
            <a:r>
              <a:rPr lang="en-US" sz="3100" dirty="0"/>
              <a:t>academics and social interaction</a:t>
            </a:r>
            <a:r>
              <a:rPr lang="en-US" sz="3100" dirty="0" smtClean="0"/>
              <a:t>.</a:t>
            </a:r>
            <a:endParaRPr 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23327" y="1827986"/>
            <a:ext cx="3975491" cy="3975491"/>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827985"/>
            <a:ext cx="3748462" cy="3975491"/>
          </a:xfrm>
          <a:prstGeom prst="rect">
            <a:avLst/>
          </a:prstGeom>
        </p:spPr>
      </p:pic>
    </p:spTree>
    <p:extLst>
      <p:ext uri="{BB962C8B-B14F-4D97-AF65-F5344CB8AC3E}">
        <p14:creationId xmlns:p14="http://schemas.microsoft.com/office/powerpoint/2010/main" val="1292246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990600"/>
          </a:xfrm>
        </p:spPr>
        <p:txBody>
          <a:bodyPr>
            <a:noAutofit/>
          </a:bodyPr>
          <a:lstStyle/>
          <a:p>
            <a:r>
              <a:rPr lang="en-US" sz="2400" dirty="0"/>
              <a:t>Blizzard’s Market is a true-to-life situation, incorporating teamwork, responsibilities, management, and </a:t>
            </a:r>
            <a:r>
              <a:rPr lang="en-US" sz="2400" dirty="0" smtClean="0"/>
              <a:t>academic areas</a:t>
            </a:r>
            <a:r>
              <a:rPr lang="en-US" sz="2400" dirty="0"/>
              <a:t>. </a:t>
            </a:r>
            <a:r>
              <a:rPr lang="en-US" sz="3600" dirty="0"/>
              <a:t/>
            </a:r>
            <a:br>
              <a:rPr lang="en-US" sz="3600" dirty="0"/>
            </a:b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550015"/>
            <a:ext cx="3048000"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098" y="1550015"/>
            <a:ext cx="2849252" cy="304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935946" y="4146394"/>
            <a:ext cx="3470856" cy="1952357"/>
          </a:xfrm>
          <a:prstGeom prst="rect">
            <a:avLst/>
          </a:prstGeom>
        </p:spPr>
      </p:pic>
    </p:spTree>
    <p:extLst>
      <p:ext uri="{BB962C8B-B14F-4D97-AF65-F5344CB8AC3E}">
        <p14:creationId xmlns:p14="http://schemas.microsoft.com/office/powerpoint/2010/main" val="14326748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and banking skills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0166" y="3009205"/>
            <a:ext cx="4064000" cy="234637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995" y="2150390"/>
            <a:ext cx="2507356" cy="406400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59507" y="3039006"/>
            <a:ext cx="4064000" cy="2286000"/>
          </a:xfrm>
          <a:prstGeom prst="rect">
            <a:avLst/>
          </a:prstGeom>
        </p:spPr>
      </p:pic>
    </p:spTree>
    <p:extLst>
      <p:ext uri="{BB962C8B-B14F-4D97-AF65-F5344CB8AC3E}">
        <p14:creationId xmlns:p14="http://schemas.microsoft.com/office/powerpoint/2010/main" val="123570658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3667</TotalTime>
  <Words>1757</Words>
  <Application>Microsoft Macintosh PowerPoint</Application>
  <PresentationFormat>On-screen Show (4:3)</PresentationFormat>
  <Paragraphs>334</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Median</vt:lpstr>
      <vt:lpstr>PowerPoint Presentation</vt:lpstr>
      <vt:lpstr>Principal/School Report</vt:lpstr>
      <vt:lpstr>PTA Report</vt:lpstr>
      <vt:lpstr>6th Grade Basketball, March 9</vt:lpstr>
      <vt:lpstr>After School Programs</vt:lpstr>
      <vt:lpstr>PowerPoint Presentation</vt:lpstr>
      <vt:lpstr>The store is run by students in 5th grade and special education classrooms.  It is supervised by Mrs. Filgueira.  The goal is to provide a wonderful learning opportunity that promotes academics and social interaction.</vt:lpstr>
      <vt:lpstr>Blizzard’s Market is a true-to-life situation, incorporating teamwork, responsibilities, management, and academic areas.  </vt:lpstr>
      <vt:lpstr>Math and banking skills</vt:lpstr>
      <vt:lpstr>Blizzard’s Market staff learn about the ordering process and the difference between wholesale and retail. </vt:lpstr>
      <vt:lpstr>Positions have been created from manager down to sales clerks so that students can see what is involved in operating a business.   CASHIERS Students are given practical experience in making change with real money in addition to using learned math skills. </vt:lpstr>
      <vt:lpstr>SALES CLERKS</vt:lpstr>
      <vt:lpstr>Line monitors keep the line moving to ensure students arrive to class on time.  </vt:lpstr>
      <vt:lpstr>Staff pricing each item to help check out.  </vt:lpstr>
      <vt:lpstr>Blizzard’s Market staff packaging bulk items into individual bags.</vt:lpstr>
      <vt:lpstr>What do we do with the profits?   All profits are used to enhance programs at Lees Corner. </vt:lpstr>
      <vt:lpstr>Lees Corner’s Positive Behavioral Intervention and Supports program (PBIS)</vt:lpstr>
      <vt:lpstr>Brag Tags </vt:lpstr>
      <vt:lpstr>Quick peek at 1  Brag Tag.</vt:lpstr>
      <vt:lpstr>Golden Tickets </vt:lpstr>
      <vt:lpstr>Golden Ticket  holders…..</vt:lpstr>
      <vt:lpstr>PowerPoint Presentation</vt:lpstr>
      <vt:lpstr>The One and Only Ivan school wide reading program.  A weekly drawing was held and the winners each received 1 free item from Blizzard’s Market. </vt:lpstr>
      <vt:lpstr>PTA Special Education Representative</vt:lpstr>
      <vt:lpstr>PowerPoint Presentation</vt:lpstr>
      <vt:lpstr>Fundraising Summary</vt:lpstr>
      <vt:lpstr>Dining Days</vt:lpstr>
      <vt:lpstr>Treasurer’s Report</vt:lpstr>
      <vt:lpstr>Budget vs. Actual </vt:lpstr>
      <vt:lpstr>Budget vs. Actual </vt:lpstr>
      <vt:lpstr>Budget vs. Actual </vt:lpstr>
      <vt:lpstr>Resources</vt:lpstr>
      <vt:lpstr>Adjourn</vt:lpstr>
    </vt:vector>
  </TitlesOfParts>
  <Company>Fairfax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Lees Corner PTA</dc:title>
  <dc:creator>Chang, Julie</dc:creator>
  <cp:lastModifiedBy>Robert Shear</cp:lastModifiedBy>
  <cp:revision>104</cp:revision>
  <cp:lastPrinted>2014-09-17T21:08:43Z</cp:lastPrinted>
  <dcterms:created xsi:type="dcterms:W3CDTF">2014-09-16T19:58:17Z</dcterms:created>
  <dcterms:modified xsi:type="dcterms:W3CDTF">2018-01-08T23:16:55Z</dcterms:modified>
</cp:coreProperties>
</file>