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handoutMasterIdLst>
    <p:handoutMasterId r:id="rId22"/>
  </p:handoutMasterIdLst>
  <p:sldIdLst>
    <p:sldId id="264" r:id="rId2"/>
    <p:sldId id="314" r:id="rId3"/>
    <p:sldId id="257" r:id="rId4"/>
    <p:sldId id="307" r:id="rId5"/>
    <p:sldId id="311" r:id="rId6"/>
    <p:sldId id="296" r:id="rId7"/>
    <p:sldId id="294" r:id="rId8"/>
    <p:sldId id="313" r:id="rId9"/>
    <p:sldId id="309" r:id="rId10"/>
    <p:sldId id="310" r:id="rId11"/>
    <p:sldId id="284" r:id="rId12"/>
    <p:sldId id="312" r:id="rId13"/>
    <p:sldId id="304" r:id="rId14"/>
    <p:sldId id="302" r:id="rId15"/>
    <p:sldId id="303" r:id="rId16"/>
    <p:sldId id="267" r:id="rId17"/>
    <p:sldId id="305" r:id="rId18"/>
    <p:sldId id="308" r:id="rId19"/>
    <p:sldId id="268"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6" autoAdjust="0"/>
    <p:restoredTop sz="87872" autoAdjust="0"/>
  </p:normalViewPr>
  <p:slideViewPr>
    <p:cSldViewPr>
      <p:cViewPr>
        <p:scale>
          <a:sx n="104" d="100"/>
          <a:sy n="104" d="100"/>
        </p:scale>
        <p:origin x="-1848" y="-72"/>
      </p:cViewPr>
      <p:guideLst>
        <p:guide orient="horz" pos="2160"/>
        <p:guide pos="2880"/>
      </p:guideLst>
    </p:cSldViewPr>
  </p:slideViewPr>
  <p:notesTextViewPr>
    <p:cViewPr>
      <p:scale>
        <a:sx n="150" d="100"/>
        <a:sy n="15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1ABF04CD-632D-44BD-B6C8-1175A70863E5}" type="datetimeFigureOut">
              <a:rPr lang="en-US" smtClean="0"/>
              <a:t>6/20/2018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D04A680B-3018-4F41-9666-728BEAA4DB7B}" type="slidenum">
              <a:rPr lang="en-US" smtClean="0"/>
              <a:t>‹#›</a:t>
            </a:fld>
            <a:endParaRPr lang="en-US"/>
          </a:p>
        </p:txBody>
      </p:sp>
    </p:spTree>
    <p:extLst>
      <p:ext uri="{BB962C8B-B14F-4D97-AF65-F5344CB8AC3E}">
        <p14:creationId xmlns:p14="http://schemas.microsoft.com/office/powerpoint/2010/main" val="4209066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1"/>
            <a:ext cx="2972421" cy="466725"/>
          </a:xfrm>
          <a:prstGeom prst="rect">
            <a:avLst/>
          </a:prstGeom>
        </p:spPr>
        <p:txBody>
          <a:bodyPr vert="horz" lIns="91440" tIns="45720" rIns="91440" bIns="45720" rtlCol="0"/>
          <a:lstStyle>
            <a:lvl1pPr algn="r">
              <a:defRPr sz="1200"/>
            </a:lvl1pPr>
          </a:lstStyle>
          <a:p>
            <a:fld id="{3AED013A-9027-432A-A72A-EDD578127DA7}" type="datetimeFigureOut">
              <a:rPr lang="en-US" smtClean="0"/>
              <a:t>6/20/2018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576"/>
            <a:ext cx="5485158"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676"/>
            <a:ext cx="2972421" cy="466725"/>
          </a:xfrm>
          <a:prstGeom prst="rect">
            <a:avLst/>
          </a:prstGeom>
        </p:spPr>
        <p:txBody>
          <a:bodyPr vert="horz" lIns="91440" tIns="45720" rIns="91440" bIns="45720" rtlCol="0" anchor="b"/>
          <a:lstStyle>
            <a:lvl1pPr algn="r">
              <a:defRPr sz="1200"/>
            </a:lvl1pPr>
          </a:lstStyle>
          <a:p>
            <a:fld id="{A9E946B4-BCEA-4CA3-B567-E7645516781B}" type="slidenum">
              <a:rPr lang="en-US" smtClean="0"/>
              <a:t>‹#›</a:t>
            </a:fld>
            <a:endParaRPr lang="en-US"/>
          </a:p>
        </p:txBody>
      </p:sp>
    </p:spTree>
    <p:extLst>
      <p:ext uri="{BB962C8B-B14F-4D97-AF65-F5344CB8AC3E}">
        <p14:creationId xmlns:p14="http://schemas.microsoft.com/office/powerpoint/2010/main" val="369733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t>1</a:t>
            </a:fld>
            <a:endParaRPr lang="en-US"/>
          </a:p>
        </p:txBody>
      </p:sp>
    </p:spTree>
    <p:extLst>
      <p:ext uri="{BB962C8B-B14F-4D97-AF65-F5344CB8AC3E}">
        <p14:creationId xmlns:p14="http://schemas.microsoft.com/office/powerpoint/2010/main" val="169085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board members</a:t>
            </a:r>
            <a:r>
              <a:rPr lang="en-US" baseline="0" dirty="0" smtClean="0"/>
              <a:t> approved.</a:t>
            </a:r>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t>4</a:t>
            </a:fld>
            <a:endParaRPr lang="en-US"/>
          </a:p>
        </p:txBody>
      </p:sp>
    </p:spTree>
    <p:extLst>
      <p:ext uri="{BB962C8B-B14F-4D97-AF65-F5344CB8AC3E}">
        <p14:creationId xmlns:p14="http://schemas.microsoft.com/office/powerpoint/2010/main" val="128114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t>5</a:t>
            </a:fld>
            <a:endParaRPr lang="en-US"/>
          </a:p>
        </p:txBody>
      </p:sp>
    </p:spTree>
    <p:extLst>
      <p:ext uri="{BB962C8B-B14F-4D97-AF65-F5344CB8AC3E}">
        <p14:creationId xmlns:p14="http://schemas.microsoft.com/office/powerpoint/2010/main" val="256446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pPr/>
              <a:t>6</a:t>
            </a:fld>
            <a:endParaRPr lang="en-US"/>
          </a:p>
        </p:txBody>
      </p:sp>
    </p:spTree>
    <p:extLst>
      <p:ext uri="{BB962C8B-B14F-4D97-AF65-F5344CB8AC3E}">
        <p14:creationId xmlns:p14="http://schemas.microsoft.com/office/powerpoint/2010/main" val="225438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pPr/>
              <a:t>7</a:t>
            </a:fld>
            <a:endParaRPr lang="en-US"/>
          </a:p>
        </p:txBody>
      </p:sp>
    </p:spTree>
    <p:extLst>
      <p:ext uri="{BB962C8B-B14F-4D97-AF65-F5344CB8AC3E}">
        <p14:creationId xmlns:p14="http://schemas.microsoft.com/office/powerpoint/2010/main" val="164391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2018-2019 Membership Information</a:t>
            </a:r>
          </a:p>
          <a:p>
            <a:pPr lvl="0"/>
            <a:r>
              <a:rPr lang="en-US" sz="1200" kern="1200" dirty="0">
                <a:solidFill>
                  <a:schemeClr val="tx1"/>
                </a:solidFill>
                <a:effectLst/>
                <a:latin typeface="+mn-lt"/>
                <a:ea typeface="+mn-ea"/>
                <a:cs typeface="+mn-cs"/>
              </a:rPr>
              <a:t>In mid-August you will receive an email from the National PTA Organization. This email will allow you to edit your personal profile information (which was based on the information we uploaded last year) and join the Lees Corner PTA online – at the same time, you will also be able to join other PTA’s where you have children attending school. In terms of Lees Corner, the options we have had in the past (Family for $20, Pledge for 1 Child for $75, Pledge for 2+ Children for $100, and Faculty/Staff for $10 are all available to select online).</a:t>
            </a:r>
          </a:p>
          <a:p>
            <a:pPr lvl="0"/>
            <a:r>
              <a:rPr lang="en-US" sz="1200" kern="1200" dirty="0">
                <a:solidFill>
                  <a:schemeClr val="tx1"/>
                </a:solidFill>
                <a:effectLst/>
                <a:latin typeface="+mn-lt"/>
                <a:ea typeface="+mn-ea"/>
                <a:cs typeface="+mn-cs"/>
              </a:rPr>
              <a:t>The system also allows you to donate additional money to our school, and our chapter will get 100% of the donation. We are always very grateful to those who choose to donate additional amounts! </a:t>
            </a:r>
          </a:p>
          <a:p>
            <a:pPr lvl="0"/>
            <a:r>
              <a:rPr lang="en-US" sz="1200" kern="1200" dirty="0">
                <a:solidFill>
                  <a:schemeClr val="tx1"/>
                </a:solidFill>
                <a:effectLst/>
                <a:latin typeface="+mn-lt"/>
                <a:ea typeface="+mn-ea"/>
                <a:cs typeface="+mn-cs"/>
              </a:rPr>
              <a:t>The email address in the national system is one you provided when you signed up for this school year, or one that is in the directory. If you were a member of the PTA for the 2017-2018 school year, you will receive an email so please check all of your accounts.</a:t>
            </a:r>
          </a:p>
          <a:p>
            <a:pPr lvl="0"/>
            <a:r>
              <a:rPr lang="en-US" sz="1200" kern="1200" dirty="0">
                <a:solidFill>
                  <a:schemeClr val="tx1"/>
                </a:solidFill>
                <a:effectLst/>
                <a:latin typeface="+mn-lt"/>
                <a:ea typeface="+mn-ea"/>
                <a:cs typeface="+mn-cs"/>
              </a:rPr>
              <a:t> Since this system was in beta test this year, there are still a lot of unknowns and we have not been able to get any definitive information on exact timing or information included in the email. Please keep an eye out on our Facebook page in August, as once the emails go out we will provide additional information and instructions.</a:t>
            </a:r>
          </a:p>
          <a:p>
            <a:pPr lvl="0"/>
            <a:r>
              <a:rPr lang="en-US" sz="1200" kern="1200" dirty="0">
                <a:solidFill>
                  <a:schemeClr val="tx1"/>
                </a:solidFill>
                <a:effectLst/>
                <a:latin typeface="+mn-lt"/>
                <a:ea typeface="+mn-ea"/>
                <a:cs typeface="+mn-cs"/>
              </a:rPr>
              <a:t>We encourage you to sign up from the email you receive, but we will also have the normal opportunities to sign up at Open House and Back to School Nights, as well as sending the forms back through your child to the school. </a:t>
            </a:r>
          </a:p>
          <a:p>
            <a:pPr lvl="0"/>
            <a:r>
              <a:rPr lang="en-US" sz="1200" kern="1200" dirty="0">
                <a:solidFill>
                  <a:schemeClr val="tx1"/>
                </a:solidFill>
                <a:effectLst/>
                <a:latin typeface="+mn-lt"/>
                <a:ea typeface="+mn-ea"/>
                <a:cs typeface="+mn-cs"/>
              </a:rPr>
              <a:t>If at any time you have any questions about the process or the email you will receive please feel free to contact Stephanie </a:t>
            </a:r>
            <a:r>
              <a:rPr lang="en-US" sz="1200" kern="1200" dirty="0" err="1">
                <a:solidFill>
                  <a:schemeClr val="tx1"/>
                </a:solidFill>
                <a:effectLst/>
                <a:latin typeface="+mn-lt"/>
                <a:ea typeface="+mn-ea"/>
                <a:cs typeface="+mn-cs"/>
              </a:rPr>
              <a:t>Kohne</a:t>
            </a:r>
            <a:r>
              <a:rPr lang="en-US" sz="1200" kern="1200" dirty="0">
                <a:solidFill>
                  <a:schemeClr val="tx1"/>
                </a:solidFill>
                <a:effectLst/>
                <a:latin typeface="+mn-lt"/>
                <a:ea typeface="+mn-ea"/>
                <a:cs typeface="+mn-cs"/>
              </a:rPr>
              <a:t> at stephleo20@yahoo.com or Simi Sitaram at simi.sitaram@gmail.com. If we don’t know the answer, we will do our best to get one! </a:t>
            </a:r>
          </a:p>
          <a:p>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t>9</a:t>
            </a:fld>
            <a:endParaRPr lang="en-US"/>
          </a:p>
        </p:txBody>
      </p:sp>
    </p:spTree>
    <p:extLst>
      <p:ext uri="{BB962C8B-B14F-4D97-AF65-F5344CB8AC3E}">
        <p14:creationId xmlns:p14="http://schemas.microsoft.com/office/powerpoint/2010/main" val="364233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-Hoping for most budget requests to come in by August so the budget can be set by September.</a:t>
            </a:r>
          </a:p>
          <a:p>
            <a:r>
              <a:rPr lang="en-US" dirty="0" smtClean="0">
                <a:solidFill>
                  <a:srgbClr val="FF0000"/>
                </a:solidFill>
              </a:rPr>
              <a:t>-Submit a request and the Board will determine which line item the request</a:t>
            </a:r>
            <a:r>
              <a:rPr lang="en-US" baseline="0" dirty="0" smtClean="0">
                <a:solidFill>
                  <a:srgbClr val="FF0000"/>
                </a:solidFill>
              </a:rPr>
              <a:t> will fall under.</a:t>
            </a:r>
          </a:p>
          <a:p>
            <a:r>
              <a:rPr lang="en-US" baseline="0" dirty="0" smtClean="0">
                <a:solidFill>
                  <a:srgbClr val="FF0000"/>
                </a:solidFill>
              </a:rPr>
              <a:t>-Q: How are funding requests prioritized by the Board?</a:t>
            </a:r>
          </a:p>
          <a:p>
            <a:r>
              <a:rPr lang="en-US" baseline="0" dirty="0" smtClean="0">
                <a:solidFill>
                  <a:srgbClr val="FF0000"/>
                </a:solidFill>
              </a:rPr>
              <a:t>--A: Line items we have already will be a start (teacher training, assemblies, PE / health). </a:t>
            </a:r>
          </a:p>
          <a:p>
            <a:r>
              <a:rPr lang="en-US" baseline="0" dirty="0" smtClean="0">
                <a:solidFill>
                  <a:srgbClr val="FF0000"/>
                </a:solidFill>
              </a:rPr>
              <a:t>--A: No priority other than the priorities of the PTA – serve max number of teachers / student / staff – serving a single classroom would be a lower priority. 	 </a:t>
            </a:r>
          </a:p>
          <a:p>
            <a:r>
              <a:rPr lang="en-US" baseline="0" dirty="0" smtClean="0">
                <a:solidFill>
                  <a:srgbClr val="FF0000"/>
                </a:solidFill>
              </a:rPr>
              <a:t>New budget approved.</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9E946B4-BCEA-4CA3-B567-E7645516781B}" type="slidenum">
              <a:rPr lang="en-US" smtClean="0"/>
              <a:t>15</a:t>
            </a:fld>
            <a:endParaRPr lang="en-US"/>
          </a:p>
        </p:txBody>
      </p:sp>
    </p:spTree>
    <p:extLst>
      <p:ext uri="{BB962C8B-B14F-4D97-AF65-F5344CB8AC3E}">
        <p14:creationId xmlns:p14="http://schemas.microsoft.com/office/powerpoint/2010/main" val="95930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teachers and parents for coming out.</a:t>
            </a:r>
          </a:p>
          <a:p>
            <a:r>
              <a:rPr lang="en-US" dirty="0" smtClean="0"/>
              <a:t>-Thanks</a:t>
            </a:r>
            <a:r>
              <a:rPr lang="en-US" baseline="0" dirty="0" smtClean="0"/>
              <a:t> to volunteers for all of the hours they put in.</a:t>
            </a:r>
          </a:p>
          <a:p>
            <a:r>
              <a:rPr lang="en-US" baseline="0" dirty="0" smtClean="0"/>
              <a:t>-Students believe their writing skills have increased this year.</a:t>
            </a:r>
          </a:p>
          <a:p>
            <a:r>
              <a:rPr lang="en-US" baseline="0" dirty="0" smtClean="0"/>
              <a:t>-Security cameras have been installed.</a:t>
            </a:r>
          </a:p>
          <a:p>
            <a:r>
              <a:rPr lang="en-US" baseline="0" dirty="0" smtClean="0"/>
              <a:t>-Sixth grade promotion will be outside on Friday. Good weather expected.</a:t>
            </a:r>
          </a:p>
          <a:p>
            <a:r>
              <a:rPr lang="en-US" baseline="0" dirty="0" smtClean="0"/>
              <a:t>-Test results came back. Scores are in the 90s! Specifics when we come back in August.</a:t>
            </a:r>
          </a:p>
          <a:p>
            <a:r>
              <a:rPr lang="en-US" baseline="0" dirty="0" smtClean="0"/>
              <a:t>-All 41 classrooms have (double HDMI) projectors. </a:t>
            </a:r>
          </a:p>
          <a:p>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t>17</a:t>
            </a:fld>
            <a:endParaRPr lang="en-US"/>
          </a:p>
        </p:txBody>
      </p:sp>
    </p:spTree>
    <p:extLst>
      <p:ext uri="{BB962C8B-B14F-4D97-AF65-F5344CB8AC3E}">
        <p14:creationId xmlns:p14="http://schemas.microsoft.com/office/powerpoint/2010/main" val="111894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t>19</a:t>
            </a:fld>
            <a:endParaRPr lang="en-US"/>
          </a:p>
        </p:txBody>
      </p:sp>
    </p:spTree>
    <p:extLst>
      <p:ext uri="{BB962C8B-B14F-4D97-AF65-F5344CB8AC3E}">
        <p14:creationId xmlns:p14="http://schemas.microsoft.com/office/powerpoint/2010/main" val="31236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AD7A1CA-5225-4BE2-A993-94C1C06E32AB}" type="datetime1">
              <a:rPr lang="en-US" smtClean="0"/>
              <a:t>6/20/2018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F0AF2E6-A38B-4EF6-89B6-00005E8DFE3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50AD6B-BFA7-4F7F-8E73-BF02D1631205}" type="datetime1">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AF2E6-A38B-4EF6-89B6-00005E8DFE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02BDD28-D3BE-4193-ABA0-D1D3F07C0835}" type="datetime1">
              <a:rPr lang="en-US" smtClean="0"/>
              <a:t>6/20/2018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F0AF2E6-A38B-4EF6-89B6-00005E8DFE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C0AC11A-20E6-4686-BF3D-B6DA3674D2D1}" type="datetime1">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F0AF2E6-A38B-4EF6-89B6-00005E8DFE3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ADBD7DD-F1A5-4852-A188-7C50C2C4DEBC}" type="datetime1">
              <a:rPr lang="en-US" smtClean="0"/>
              <a:t>6/20/2018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F0AF2E6-A38B-4EF6-89B6-00005E8DFE3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E9AE0FC-181E-4EF4-A548-E26876DC45BF}" type="datetime1">
              <a:rPr lang="en-US" smtClean="0"/>
              <a:t>6/20/2018</a:t>
            </a:fld>
            <a:endParaRPr lang="en-US"/>
          </a:p>
        </p:txBody>
      </p:sp>
      <p:sp>
        <p:nvSpPr>
          <p:cNvPr id="10" name="Slide Number Placeholder 9"/>
          <p:cNvSpPr>
            <a:spLocks noGrp="1"/>
          </p:cNvSpPr>
          <p:nvPr>
            <p:ph type="sldNum" sz="quarter" idx="16"/>
          </p:nvPr>
        </p:nvSpPr>
        <p:spPr/>
        <p:txBody>
          <a:bodyPr rtlCol="0"/>
          <a:lstStyle/>
          <a:p>
            <a:fld id="{3F0AF2E6-A38B-4EF6-89B6-00005E8DFE3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244FE17-3CD3-424E-97DF-9E18BE028BC0}" type="datetime1">
              <a:rPr lang="en-US" smtClean="0"/>
              <a:t>6/20/2018</a:t>
            </a:fld>
            <a:endParaRPr lang="en-US"/>
          </a:p>
        </p:txBody>
      </p:sp>
      <p:sp>
        <p:nvSpPr>
          <p:cNvPr id="12" name="Slide Number Placeholder 11"/>
          <p:cNvSpPr>
            <a:spLocks noGrp="1"/>
          </p:cNvSpPr>
          <p:nvPr>
            <p:ph type="sldNum" sz="quarter" idx="16"/>
          </p:nvPr>
        </p:nvSpPr>
        <p:spPr/>
        <p:txBody>
          <a:bodyPr rtlCol="0"/>
          <a:lstStyle/>
          <a:p>
            <a:fld id="{3F0AF2E6-A38B-4EF6-89B6-00005E8DFE3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F8746F6-5E7C-46B9-B86E-819E96022E53}" type="datetime1">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F0AF2E6-A38B-4EF6-89B6-00005E8DFE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A51E3-91AD-4DE6-9094-94B380C6190A}" type="datetime1">
              <a:rPr lang="en-US" smtClean="0"/>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F0AF2E6-A38B-4EF6-89B6-00005E8DFE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5BB7AFF2-5F97-486D-83DA-02BDF90C8C6E}" type="datetime1">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F0AF2E6-A38B-4EF6-89B6-00005E8DFE3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8A40B5D-2F2F-4B68-B6A9-9E6F11954EFB}" type="datetime1">
              <a:rPr lang="en-US" smtClean="0"/>
              <a:t>6/20/2018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F0AF2E6-A38B-4EF6-89B6-00005E8DFE3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379F96C-EBC2-42A2-A7AD-45122FC04B41}" type="datetime1">
              <a:rPr lang="en-US" smtClean="0"/>
              <a:t>6/20/2018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F0AF2E6-A38B-4EF6-89B6-00005E8DFE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hyperlink" Target="mailto:jsf418@gmail.com"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groups/673851072716338/" TargetMode="External"/><Relationship Id="rId2" Type="http://schemas.openxmlformats.org/officeDocument/2006/relationships/hyperlink" Target="http://www.leescornerpta.net/"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hyperlink" Target="http://leescornerpta.net/funding-proposal-for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June 11,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101" y="3719353"/>
            <a:ext cx="1711888" cy="1706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 xmlns:a16="http://schemas.microsoft.com/office/drawing/2014/main" id="{070BDFEA-22FD-4239-ACD1-B6F8CD54E673}"/>
              </a:ext>
            </a:extLst>
          </p:cNvPr>
          <p:cNvPicPr>
            <a:picLocks noChangeAspect="1"/>
          </p:cNvPicPr>
          <p:nvPr/>
        </p:nvPicPr>
        <p:blipFill rotWithShape="1">
          <a:blip r:embed="rId4">
            <a:extLst>
              <a:ext uri="{28A0092B-C50C-407E-A947-70E740481C1C}">
                <a14:useLocalDpi xmlns:a14="http://schemas.microsoft.com/office/drawing/2010/main" val="0"/>
              </a:ext>
            </a:extLst>
          </a:blip>
          <a:srcRect l="21562" t="16505" r="27814" b="34376"/>
          <a:stretch/>
        </p:blipFill>
        <p:spPr>
          <a:xfrm rot="20651851">
            <a:off x="442436" y="1116956"/>
            <a:ext cx="3035218" cy="2208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 xmlns:a16="http://schemas.microsoft.com/office/drawing/2014/main" id="{F2B7509C-8D36-447F-AC2E-F4B3D0CA04CD}"/>
              </a:ext>
            </a:extLst>
          </p:cNvPr>
          <p:cNvPicPr>
            <a:picLocks noChangeAspect="1"/>
          </p:cNvPicPr>
          <p:nvPr/>
        </p:nvPicPr>
        <p:blipFill>
          <a:blip r:embed="rId5"/>
          <a:stretch>
            <a:fillRect/>
          </a:stretch>
        </p:blipFill>
        <p:spPr>
          <a:xfrm>
            <a:off x="3581400" y="685800"/>
            <a:ext cx="4953000" cy="4953000"/>
          </a:xfrm>
          <a:prstGeom prst="rect">
            <a:avLst/>
          </a:prstGeom>
        </p:spPr>
      </p:pic>
      <p:sp>
        <p:nvSpPr>
          <p:cNvPr id="11" name="TextBox 10">
            <a:extLst>
              <a:ext uri="{FF2B5EF4-FFF2-40B4-BE49-F238E27FC236}">
                <a16:creationId xmlns="" xmlns:a16="http://schemas.microsoft.com/office/drawing/2014/main" id="{B6D7CC66-2B87-465F-95E1-B035621E1AD5}"/>
              </a:ext>
            </a:extLst>
          </p:cNvPr>
          <p:cNvSpPr txBox="1"/>
          <p:nvPr/>
        </p:nvSpPr>
        <p:spPr>
          <a:xfrm>
            <a:off x="5181600" y="271792"/>
            <a:ext cx="3476401" cy="369332"/>
          </a:xfrm>
          <a:prstGeom prst="rect">
            <a:avLst/>
          </a:prstGeom>
          <a:noFill/>
        </p:spPr>
        <p:txBody>
          <a:bodyPr wrap="none" rtlCol="0">
            <a:spAutoFit/>
          </a:bodyPr>
          <a:lstStyle/>
          <a:p>
            <a:r>
              <a:rPr lang="en-US" dirty="0"/>
              <a:t>LCES Students @ Barnes and Noble</a:t>
            </a:r>
          </a:p>
        </p:txBody>
      </p:sp>
      <p:sp>
        <p:nvSpPr>
          <p:cNvPr id="2" name="TextBox 1"/>
          <p:cNvSpPr txBox="1"/>
          <p:nvPr/>
        </p:nvSpPr>
        <p:spPr>
          <a:xfrm>
            <a:off x="5072723" y="6096000"/>
            <a:ext cx="3694153" cy="646331"/>
          </a:xfrm>
          <a:prstGeom prst="rect">
            <a:avLst/>
          </a:prstGeom>
          <a:noFill/>
        </p:spPr>
        <p:txBody>
          <a:bodyPr wrap="none" rtlCol="0">
            <a:spAutoFit/>
          </a:bodyPr>
          <a:lstStyle/>
          <a:p>
            <a:r>
              <a:rPr lang="en-US" dirty="0" smtClean="0">
                <a:solidFill>
                  <a:srgbClr val="FF0000"/>
                </a:solidFill>
              </a:rPr>
              <a:t>Meeting minutes in RED.</a:t>
            </a:r>
          </a:p>
          <a:p>
            <a:r>
              <a:rPr lang="en-US" dirty="0" smtClean="0">
                <a:solidFill>
                  <a:srgbClr val="FF0000"/>
                </a:solidFill>
              </a:rPr>
              <a:t>Meeting called to order at 8:03 PM</a:t>
            </a:r>
            <a:endParaRPr lang="en-US" dirty="0">
              <a:solidFill>
                <a:srgbClr val="FF0000"/>
              </a:solidFill>
            </a:endParaRPr>
          </a:p>
        </p:txBody>
      </p:sp>
      <p:sp>
        <p:nvSpPr>
          <p:cNvPr id="3" name="TextBox 2"/>
          <p:cNvSpPr txBox="1"/>
          <p:nvPr/>
        </p:nvSpPr>
        <p:spPr>
          <a:xfrm>
            <a:off x="101143" y="6207144"/>
            <a:ext cx="2032457" cy="400110"/>
          </a:xfrm>
          <a:prstGeom prst="rect">
            <a:avLst/>
          </a:prstGeom>
          <a:noFill/>
        </p:spPr>
        <p:txBody>
          <a:bodyPr wrap="square" rtlCol="0">
            <a:spAutoFit/>
          </a:bodyPr>
          <a:lstStyle/>
          <a:p>
            <a:r>
              <a:rPr lang="en-US" sz="1000" dirty="0" smtClean="0">
                <a:solidFill>
                  <a:srgbClr val="FF0000"/>
                </a:solidFill>
              </a:rPr>
              <a:t>Some notes are below the slides in the “notes” box.</a:t>
            </a:r>
            <a:endParaRPr lang="en-US" sz="1000" dirty="0">
              <a:solidFill>
                <a:srgbClr val="FF0000"/>
              </a:solidFill>
            </a:endParaRPr>
          </a:p>
        </p:txBody>
      </p:sp>
    </p:spTree>
    <p:extLst>
      <p:ext uri="{BB962C8B-B14F-4D97-AF65-F5344CB8AC3E}">
        <p14:creationId xmlns:p14="http://schemas.microsoft.com/office/powerpoint/2010/main" val="886350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66A31-00AB-4365-8B60-94E3362E895C}"/>
              </a:ext>
            </a:extLst>
          </p:cNvPr>
          <p:cNvSpPr>
            <a:spLocks noGrp="1"/>
          </p:cNvSpPr>
          <p:nvPr>
            <p:ph type="title"/>
          </p:nvPr>
        </p:nvSpPr>
        <p:spPr/>
        <p:txBody>
          <a:bodyPr/>
          <a:lstStyle/>
          <a:p>
            <a:r>
              <a:rPr lang="en-US" dirty="0"/>
              <a:t>Recent Events</a:t>
            </a:r>
          </a:p>
        </p:txBody>
      </p:sp>
      <p:sp>
        <p:nvSpPr>
          <p:cNvPr id="3" name="Slide Number Placeholder 2">
            <a:extLst>
              <a:ext uri="{FF2B5EF4-FFF2-40B4-BE49-F238E27FC236}">
                <a16:creationId xmlns="" xmlns:a16="http://schemas.microsoft.com/office/drawing/2014/main" id="{F8415B19-3E07-4C52-96D3-4529C7BB248F}"/>
              </a:ext>
            </a:extLst>
          </p:cNvPr>
          <p:cNvSpPr>
            <a:spLocks noGrp="1"/>
          </p:cNvSpPr>
          <p:nvPr>
            <p:ph type="sldNum" sz="quarter" idx="12"/>
          </p:nvPr>
        </p:nvSpPr>
        <p:spPr/>
        <p:txBody>
          <a:bodyPr>
            <a:normAutofit fontScale="85000" lnSpcReduction="20000"/>
          </a:bodyPr>
          <a:lstStyle/>
          <a:p>
            <a:fld id="{3F0AF2E6-A38B-4EF6-89B6-00005E8DFE38}" type="slidenum">
              <a:rPr lang="en-US" smtClean="0"/>
              <a:t>10</a:t>
            </a:fld>
            <a:endParaRPr lang="en-US"/>
          </a:p>
        </p:txBody>
      </p:sp>
      <p:pic>
        <p:nvPicPr>
          <p:cNvPr id="5" name="Content Placeholder 4">
            <a:extLst>
              <a:ext uri="{FF2B5EF4-FFF2-40B4-BE49-F238E27FC236}">
                <a16:creationId xmlns="" xmlns:a16="http://schemas.microsoft.com/office/drawing/2014/main" id="{C8391E6B-4DFD-4EE7-BE2D-2A1B0A28CC9E}"/>
              </a:ext>
            </a:extLst>
          </p:cNvPr>
          <p:cNvPicPr>
            <a:picLocks noGrp="1" noChangeAspect="1"/>
          </p:cNvPicPr>
          <p:nvPr>
            <p:ph sz="quarter" idx="1"/>
          </p:nvPr>
        </p:nvPicPr>
        <p:blipFill>
          <a:blip r:embed="rId2"/>
          <a:stretch>
            <a:fillRect/>
          </a:stretch>
        </p:blipFill>
        <p:spPr>
          <a:xfrm>
            <a:off x="1075252" y="1657696"/>
            <a:ext cx="2438399" cy="3246418"/>
          </a:xfrm>
          <a:prstGeom prst="rect">
            <a:avLst/>
          </a:prstGeom>
        </p:spPr>
      </p:pic>
      <p:pic>
        <p:nvPicPr>
          <p:cNvPr id="6" name="Picture 5">
            <a:extLst>
              <a:ext uri="{FF2B5EF4-FFF2-40B4-BE49-F238E27FC236}">
                <a16:creationId xmlns="" xmlns:a16="http://schemas.microsoft.com/office/drawing/2014/main" id="{4E13158A-DF04-4EFC-BFE6-ED45AF375001}"/>
              </a:ext>
            </a:extLst>
          </p:cNvPr>
          <p:cNvPicPr>
            <a:picLocks noChangeAspect="1"/>
          </p:cNvPicPr>
          <p:nvPr/>
        </p:nvPicPr>
        <p:blipFill>
          <a:blip r:embed="rId3"/>
          <a:stretch>
            <a:fillRect/>
          </a:stretch>
        </p:blipFill>
        <p:spPr>
          <a:xfrm rot="20777762">
            <a:off x="2499143" y="4171604"/>
            <a:ext cx="2740815" cy="2057400"/>
          </a:xfrm>
          <a:prstGeom prst="rect">
            <a:avLst/>
          </a:prstGeom>
        </p:spPr>
      </p:pic>
      <p:pic>
        <p:nvPicPr>
          <p:cNvPr id="9" name="Picture 8">
            <a:extLst>
              <a:ext uri="{FF2B5EF4-FFF2-40B4-BE49-F238E27FC236}">
                <a16:creationId xmlns="" xmlns:a16="http://schemas.microsoft.com/office/drawing/2014/main" id="{1FE3FBE8-2FB8-46CF-969A-705A49FCC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1685405"/>
            <a:ext cx="4306640" cy="2871093"/>
          </a:xfrm>
          <a:prstGeom prst="rect">
            <a:avLst/>
          </a:prstGeom>
        </p:spPr>
      </p:pic>
      <p:sp>
        <p:nvSpPr>
          <p:cNvPr id="7" name="TextBox 6"/>
          <p:cNvSpPr txBox="1"/>
          <p:nvPr/>
        </p:nvSpPr>
        <p:spPr>
          <a:xfrm>
            <a:off x="5867400" y="5029200"/>
            <a:ext cx="3322384" cy="369332"/>
          </a:xfrm>
          <a:prstGeom prst="rect">
            <a:avLst/>
          </a:prstGeom>
          <a:noFill/>
        </p:spPr>
        <p:txBody>
          <a:bodyPr wrap="none" rtlCol="0">
            <a:spAutoFit/>
          </a:bodyPr>
          <a:lstStyle/>
          <a:p>
            <a:r>
              <a:rPr lang="en-US" dirty="0" smtClean="0">
                <a:solidFill>
                  <a:srgbClr val="FF0000"/>
                </a:solidFill>
              </a:rPr>
              <a:t>Western Day and  Book Swap </a:t>
            </a:r>
            <a:endParaRPr lang="en-US" dirty="0">
              <a:solidFill>
                <a:srgbClr val="FF0000"/>
              </a:solidFill>
            </a:endParaRPr>
          </a:p>
        </p:txBody>
      </p:sp>
    </p:spTree>
    <p:extLst>
      <p:ext uri="{BB962C8B-B14F-4D97-AF65-F5344CB8AC3E}">
        <p14:creationId xmlns:p14="http://schemas.microsoft.com/office/powerpoint/2010/main" val="192395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Events</a:t>
            </a:r>
          </a:p>
        </p:txBody>
      </p:sp>
      <p:sp>
        <p:nvSpPr>
          <p:cNvPr id="9" name="Content Placeholder 8">
            <a:extLst>
              <a:ext uri="{FF2B5EF4-FFF2-40B4-BE49-F238E27FC236}">
                <a16:creationId xmlns="" xmlns:a16="http://schemas.microsoft.com/office/drawing/2014/main" id="{85EDF01D-EAF4-408D-846F-3B37262C9D73}"/>
              </a:ext>
            </a:extLst>
          </p:cNvPr>
          <p:cNvSpPr>
            <a:spLocks noGrp="1"/>
          </p:cNvSpPr>
          <p:nvPr>
            <p:ph sz="quarter" idx="4"/>
          </p:nvPr>
        </p:nvSpPr>
        <p:spPr>
          <a:xfrm>
            <a:off x="533400" y="1828800"/>
            <a:ext cx="8229600" cy="4917142"/>
          </a:xfrm>
        </p:spPr>
        <p:txBody>
          <a:bodyPr>
            <a:normAutofit/>
          </a:bodyPr>
          <a:lstStyle/>
          <a:p>
            <a:r>
              <a:rPr lang="en-US" dirty="0"/>
              <a:t>TUESDAY: Chalk Walk, Kickball</a:t>
            </a:r>
          </a:p>
          <a:p>
            <a:r>
              <a:rPr lang="en-US" dirty="0"/>
              <a:t>WEDNESDAY: Field Day, Classroom Campout</a:t>
            </a:r>
          </a:p>
          <a:p>
            <a:r>
              <a:rPr lang="en-US" dirty="0"/>
              <a:t>THURSDAY: 6</a:t>
            </a:r>
            <a:r>
              <a:rPr lang="en-US" baseline="30000" dirty="0"/>
              <a:t>th</a:t>
            </a:r>
            <a:r>
              <a:rPr lang="en-US" dirty="0"/>
              <a:t> Grade Luncheon, SURF</a:t>
            </a:r>
          </a:p>
          <a:p>
            <a:r>
              <a:rPr lang="en-US" dirty="0"/>
              <a:t>FRIDAY: </a:t>
            </a:r>
            <a:r>
              <a:rPr lang="en-US" dirty="0" smtClean="0"/>
              <a:t>Graduation </a:t>
            </a:r>
            <a:r>
              <a:rPr lang="en-US" sz="1400" dirty="0" smtClean="0">
                <a:solidFill>
                  <a:srgbClr val="FF0000"/>
                </a:solidFill>
              </a:rPr>
              <a:t>(broadcast via Facebook Live) Email name to Joanne Fulmer at </a:t>
            </a:r>
            <a:r>
              <a:rPr lang="en-US" sz="1400" dirty="0" smtClean="0">
                <a:solidFill>
                  <a:srgbClr val="FF0000"/>
                </a:solidFill>
                <a:hlinkClick r:id="rId2"/>
              </a:rPr>
              <a:t>jsf418@gmail.com</a:t>
            </a:r>
            <a:r>
              <a:rPr lang="en-US" sz="1400" dirty="0" smtClean="0">
                <a:solidFill>
                  <a:srgbClr val="FF0000"/>
                </a:solidFill>
              </a:rPr>
              <a:t> and request membership on the LCES PTA group Facebook page</a:t>
            </a:r>
            <a:r>
              <a:rPr lang="en-US" dirty="0" smtClean="0"/>
              <a:t>, </a:t>
            </a:r>
            <a:r>
              <a:rPr lang="en-US" dirty="0"/>
              <a:t>Early Release (1:35)</a:t>
            </a:r>
          </a:p>
          <a:p>
            <a:endParaRPr lang="en-US" dirty="0"/>
          </a:p>
          <a:p>
            <a:endParaRPr lang="en-US" dirty="0"/>
          </a:p>
        </p:txBody>
      </p:sp>
    </p:spTree>
    <p:extLst>
      <p:ext uri="{BB962C8B-B14F-4D97-AF65-F5344CB8AC3E}">
        <p14:creationId xmlns:p14="http://schemas.microsoft.com/office/powerpoint/2010/main" val="82890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Treasurer’s Report</a:t>
            </a:r>
          </a:p>
        </p:txBody>
      </p:sp>
      <p:sp>
        <p:nvSpPr>
          <p:cNvPr id="3" name="Content Placeholder 2"/>
          <p:cNvSpPr>
            <a:spLocks noGrp="1"/>
          </p:cNvSpPr>
          <p:nvPr>
            <p:ph sz="quarter" idx="1"/>
          </p:nvPr>
        </p:nvSpPr>
        <p:spPr/>
        <p:txBody>
          <a:bodyPr/>
          <a:lstStyle/>
          <a:p>
            <a:r>
              <a:rPr lang="en-US" dirty="0"/>
              <a:t>Revised Budget vs Actual</a:t>
            </a:r>
          </a:p>
        </p:txBody>
      </p:sp>
    </p:spTree>
    <p:extLst>
      <p:ext uri="{BB962C8B-B14F-4D97-AF65-F5344CB8AC3E}">
        <p14:creationId xmlns:p14="http://schemas.microsoft.com/office/powerpoint/2010/main" val="235165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vs. Actual</a:t>
            </a:r>
            <a:br>
              <a:rPr lang="en-US"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graphicFrame>
        <p:nvGraphicFramePr>
          <p:cNvPr id="3" name="Table 2">
            <a:extLst>
              <a:ext uri="{FF2B5EF4-FFF2-40B4-BE49-F238E27FC236}">
                <a16:creationId xmlns="" xmlns:a16="http://schemas.microsoft.com/office/drawing/2014/main" id="{13B3995C-1795-4FB9-B2F3-5289E0FF17F8}"/>
              </a:ext>
            </a:extLst>
          </p:cNvPr>
          <p:cNvGraphicFramePr>
            <a:graphicFrameLocks noGrp="1"/>
          </p:cNvGraphicFramePr>
          <p:nvPr>
            <p:extLst>
              <p:ext uri="{D42A27DB-BD31-4B8C-83A1-F6EECF244321}">
                <p14:modId xmlns:p14="http://schemas.microsoft.com/office/powerpoint/2010/main" val="1117025878"/>
              </p:ext>
            </p:extLst>
          </p:nvPr>
        </p:nvGraphicFramePr>
        <p:xfrm>
          <a:off x="990601" y="1600200"/>
          <a:ext cx="7315203" cy="4419600"/>
        </p:xfrm>
        <a:graphic>
          <a:graphicData uri="http://schemas.openxmlformats.org/drawingml/2006/table">
            <a:tbl>
              <a:tblPr/>
              <a:tblGrid>
                <a:gridCol w="299170">
                  <a:extLst>
                    <a:ext uri="{9D8B030D-6E8A-4147-A177-3AD203B41FA5}">
                      <a16:colId xmlns="" xmlns:a16="http://schemas.microsoft.com/office/drawing/2014/main" val="2193677560"/>
                    </a:ext>
                  </a:extLst>
                </a:gridCol>
                <a:gridCol w="260568">
                  <a:extLst>
                    <a:ext uri="{9D8B030D-6E8A-4147-A177-3AD203B41FA5}">
                      <a16:colId xmlns="" xmlns:a16="http://schemas.microsoft.com/office/drawing/2014/main" val="1993121736"/>
                    </a:ext>
                  </a:extLst>
                </a:gridCol>
                <a:gridCol w="2846945">
                  <a:extLst>
                    <a:ext uri="{9D8B030D-6E8A-4147-A177-3AD203B41FA5}">
                      <a16:colId xmlns="" xmlns:a16="http://schemas.microsoft.com/office/drawing/2014/main" val="2548038486"/>
                    </a:ext>
                  </a:extLst>
                </a:gridCol>
                <a:gridCol w="1302840">
                  <a:extLst>
                    <a:ext uri="{9D8B030D-6E8A-4147-A177-3AD203B41FA5}">
                      <a16:colId xmlns="" xmlns:a16="http://schemas.microsoft.com/office/drawing/2014/main" val="386614269"/>
                    </a:ext>
                  </a:extLst>
                </a:gridCol>
                <a:gridCol w="1302840">
                  <a:extLst>
                    <a:ext uri="{9D8B030D-6E8A-4147-A177-3AD203B41FA5}">
                      <a16:colId xmlns="" xmlns:a16="http://schemas.microsoft.com/office/drawing/2014/main" val="2201485716"/>
                    </a:ext>
                  </a:extLst>
                </a:gridCol>
                <a:gridCol w="1302840">
                  <a:extLst>
                    <a:ext uri="{9D8B030D-6E8A-4147-A177-3AD203B41FA5}">
                      <a16:colId xmlns="" xmlns:a16="http://schemas.microsoft.com/office/drawing/2014/main" val="2112404502"/>
                    </a:ext>
                  </a:extLst>
                </a:gridCol>
              </a:tblGrid>
              <a:tr h="220980">
                <a:tc gridSpan="4">
                  <a:txBody>
                    <a:bodyPr/>
                    <a:lstStyle/>
                    <a:p>
                      <a:pPr algn="ctr" fontAlgn="b"/>
                      <a:r>
                        <a:rPr lang="en-US" sz="1200" b="1" i="0" u="none" strike="noStrike" dirty="0">
                          <a:solidFill>
                            <a:srgbClr val="000000"/>
                          </a:solidFill>
                          <a:effectLst/>
                          <a:latin typeface="Calibri" panose="020F0502020204030204" pitchFamily="34" charset="0"/>
                        </a:rPr>
                        <a:t>Lees Corner PTA</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873078666"/>
                  </a:ext>
                </a:extLst>
              </a:tr>
              <a:tr h="220980">
                <a:tc gridSpan="4">
                  <a:txBody>
                    <a:bodyPr/>
                    <a:lstStyle/>
                    <a:p>
                      <a:pPr algn="ctr" fontAlgn="b"/>
                      <a:r>
                        <a:rPr lang="en-US" sz="1200" b="1" i="0" u="none" strike="noStrike">
                          <a:solidFill>
                            <a:srgbClr val="000000"/>
                          </a:solidFill>
                          <a:effectLst/>
                          <a:latin typeface="Calibri" panose="020F0502020204030204" pitchFamily="34" charset="0"/>
                        </a:rPr>
                        <a:t>2017 - 2018 Budget vs. Actuals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2572888547"/>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t"/>
                      <a:r>
                        <a:rPr lang="en-US" sz="1200" b="1" i="0" u="none" strike="noStrike">
                          <a:solidFill>
                            <a:srgbClr val="000000"/>
                          </a:solidFill>
                          <a:effectLst/>
                          <a:latin typeface="Calibri" panose="020F0502020204030204" pitchFamily="34" charset="0"/>
                        </a:rPr>
                        <a:t> Revised Budget </a:t>
                      </a:r>
                    </a:p>
                  </a:txBody>
                  <a:tcPr marL="9525" marR="9525" marT="9525" marB="0">
                    <a:lnL>
                      <a:noFill/>
                    </a:lnL>
                    <a:lnR>
                      <a:noFill/>
                    </a:lnR>
                    <a:lnT>
                      <a:noFill/>
                    </a:lnT>
                    <a:lnB>
                      <a:noFill/>
                    </a:lnB>
                  </a:tcPr>
                </a:tc>
                <a:tc>
                  <a:txBody>
                    <a:bodyPr/>
                    <a:lstStyle/>
                    <a:p>
                      <a:pPr algn="ctr" fontAlgn="t"/>
                      <a:r>
                        <a:rPr lang="en-US" sz="1200" b="1" i="0" u="none" strike="noStrike" dirty="0">
                          <a:solidFill>
                            <a:srgbClr val="000000"/>
                          </a:solidFill>
                          <a:effectLst/>
                          <a:latin typeface="Calibri" panose="020F0502020204030204" pitchFamily="34" charset="0"/>
                        </a:rPr>
                        <a:t> Actuals </a:t>
                      </a:r>
                    </a:p>
                  </a:txBody>
                  <a:tcPr marL="9525" marR="9525" marT="9525" marB="0">
                    <a:lnL>
                      <a:noFill/>
                    </a:lnL>
                    <a:lnR>
                      <a:noFill/>
                    </a:lnR>
                    <a:lnT>
                      <a:noFill/>
                    </a:lnT>
                    <a:lnB>
                      <a:noFill/>
                    </a:lnB>
                  </a:tcPr>
                </a:tc>
                <a:tc>
                  <a:txBody>
                    <a:bodyPr/>
                    <a:lstStyle/>
                    <a:p>
                      <a:pPr algn="ctr" fontAlgn="t"/>
                      <a:r>
                        <a:rPr lang="en-US" sz="1200" b="1" i="0" u="none" strike="noStrike">
                          <a:solidFill>
                            <a:srgbClr val="000000"/>
                          </a:solidFill>
                          <a:effectLst/>
                          <a:latin typeface="Calibri" panose="020F0502020204030204" pitchFamily="34" charset="0"/>
                        </a:rPr>
                        <a:t> Variance </a:t>
                      </a:r>
                    </a:p>
                  </a:txBody>
                  <a:tcPr marL="9525" marR="9525" marT="9525" marB="0">
                    <a:lnL>
                      <a:noFill/>
                    </a:lnL>
                    <a:lnR>
                      <a:noFill/>
                    </a:lnR>
                    <a:lnT>
                      <a:noFill/>
                    </a:lnT>
                    <a:lnB>
                      <a:noFill/>
                    </a:lnB>
                  </a:tcPr>
                </a:tc>
                <a:extLst>
                  <a:ext uri="{0D108BD9-81ED-4DB2-BD59-A6C34878D82A}">
                    <a16:rowId xmlns="" xmlns:a16="http://schemas.microsoft.com/office/drawing/2014/main" val="4192844040"/>
                  </a:ext>
                </a:extLst>
              </a:tr>
              <a:tr h="220980">
                <a:tc gridSpan="3">
                  <a:txBody>
                    <a:bodyPr/>
                    <a:lstStyle/>
                    <a:p>
                      <a:pPr algn="l" fontAlgn="b"/>
                      <a:r>
                        <a:rPr lang="en-US" sz="1200" b="1" i="0" u="none" strike="noStrike">
                          <a:solidFill>
                            <a:srgbClr val="FFFFFF"/>
                          </a:solidFill>
                          <a:effectLst/>
                          <a:latin typeface="Calibri" panose="020F0502020204030204" pitchFamily="34" charset="0"/>
                        </a:rPr>
                        <a:t>Sources of Income (Net)</a:t>
                      </a:r>
                    </a:p>
                  </a:txBody>
                  <a:tcPr marL="9525" marR="9525" marT="9525" marB="0" anchor="b">
                    <a:lnL>
                      <a:noFill/>
                    </a:lnL>
                    <a:lnR>
                      <a:noFill/>
                    </a:lnR>
                    <a:lnT>
                      <a:noFill/>
                    </a:lnT>
                    <a:lnB>
                      <a:noFill/>
                    </a:lnB>
                    <a:solidFill>
                      <a:srgbClr val="538DD5"/>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extLst>
                  <a:ext uri="{0D108BD9-81ED-4DB2-BD59-A6C34878D82A}">
                    <a16:rowId xmlns="" xmlns:a16="http://schemas.microsoft.com/office/drawing/2014/main" val="1795602599"/>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Dues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 $                 18,200 </a:t>
                      </a: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a:solidFill>
                            <a:srgbClr val="000000"/>
                          </a:solidFill>
                          <a:effectLst/>
                          <a:latin typeface="Calibri" panose="020F0502020204030204" pitchFamily="34" charset="0"/>
                        </a:rPr>
                        <a:t> $                 18,330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130 </a:t>
                      </a:r>
                    </a:p>
                  </a:txBody>
                  <a:tcPr marL="9525" marR="9525" marT="9525" marB="0" anchor="b">
                    <a:lnL>
                      <a:noFill/>
                    </a:lnL>
                    <a:lnR>
                      <a:noFill/>
                    </a:lnR>
                    <a:lnT>
                      <a:noFill/>
                    </a:lnT>
                    <a:lnB>
                      <a:noFill/>
                    </a:lnB>
                  </a:tcPr>
                </a:tc>
                <a:extLst>
                  <a:ext uri="{0D108BD9-81ED-4DB2-BD59-A6C34878D82A}">
                    <a16:rowId xmlns="" xmlns:a16="http://schemas.microsoft.com/office/drawing/2014/main" val="921084761"/>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Donations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1,986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986 </a:t>
                      </a:r>
                    </a:p>
                  </a:txBody>
                  <a:tcPr marL="9525" marR="9525" marT="9525" marB="0" anchor="b">
                    <a:lnL>
                      <a:noFill/>
                    </a:lnL>
                    <a:lnR>
                      <a:noFill/>
                    </a:lnR>
                    <a:lnT>
                      <a:noFill/>
                    </a:lnT>
                    <a:lnB>
                      <a:noFill/>
                    </a:lnB>
                  </a:tcPr>
                </a:tc>
                <a:extLst>
                  <a:ext uri="{0D108BD9-81ED-4DB2-BD59-A6C34878D82A}">
                    <a16:rowId xmlns="" xmlns:a16="http://schemas.microsoft.com/office/drawing/2014/main" val="1353241336"/>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Fundraising</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400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882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482 </a:t>
                      </a:r>
                    </a:p>
                  </a:txBody>
                  <a:tcPr marL="9525" marR="9525" marT="9525" marB="0" anchor="b">
                    <a:lnL>
                      <a:noFill/>
                    </a:lnL>
                    <a:lnR>
                      <a:noFill/>
                    </a:lnR>
                    <a:lnT>
                      <a:noFill/>
                    </a:lnT>
                    <a:lnB>
                      <a:noFill/>
                    </a:lnB>
                  </a:tcPr>
                </a:tc>
                <a:extLst>
                  <a:ext uri="{0D108BD9-81ED-4DB2-BD59-A6C34878D82A}">
                    <a16:rowId xmlns="" xmlns:a16="http://schemas.microsoft.com/office/drawing/2014/main" val="2663986200"/>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Hallowingo</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8,500 </a:t>
                      </a: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a:solidFill>
                            <a:srgbClr val="000000"/>
                          </a:solidFill>
                          <a:effectLst/>
                          <a:latin typeface="Calibri" panose="020F0502020204030204" pitchFamily="34" charset="0"/>
                        </a:rPr>
                        <a:t> $                   8,571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71 </a:t>
                      </a:r>
                    </a:p>
                  </a:txBody>
                  <a:tcPr marL="9525" marR="9525" marT="9525" marB="0" anchor="b">
                    <a:lnL>
                      <a:noFill/>
                    </a:lnL>
                    <a:lnR>
                      <a:noFill/>
                    </a:lnR>
                    <a:lnT>
                      <a:noFill/>
                    </a:lnT>
                    <a:lnB>
                      <a:noFill/>
                    </a:lnB>
                  </a:tcPr>
                </a:tc>
                <a:extLst>
                  <a:ext uri="{0D108BD9-81ED-4DB2-BD59-A6C34878D82A}">
                    <a16:rowId xmlns="" xmlns:a16="http://schemas.microsoft.com/office/drawing/2014/main" val="318130860"/>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Spirit Wear</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1,413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413 </a:t>
                      </a:r>
                    </a:p>
                  </a:txBody>
                  <a:tcPr marL="9525" marR="9525" marT="9525" marB="0" anchor="b">
                    <a:lnL>
                      <a:noFill/>
                    </a:lnL>
                    <a:lnR>
                      <a:noFill/>
                    </a:lnR>
                    <a:lnT>
                      <a:noFill/>
                    </a:lnT>
                    <a:lnB>
                      <a:noFill/>
                    </a:lnB>
                  </a:tcPr>
                </a:tc>
                <a:extLst>
                  <a:ext uri="{0D108BD9-81ED-4DB2-BD59-A6C34878D82A}">
                    <a16:rowId xmlns="" xmlns:a16="http://schemas.microsoft.com/office/drawing/2014/main" val="3590292132"/>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Dining Days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1,899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899 </a:t>
                      </a:r>
                    </a:p>
                  </a:txBody>
                  <a:tcPr marL="9525" marR="9525" marT="9525" marB="0" anchor="b">
                    <a:lnL>
                      <a:noFill/>
                    </a:lnL>
                    <a:lnR>
                      <a:noFill/>
                    </a:lnR>
                    <a:lnT>
                      <a:noFill/>
                    </a:lnT>
                    <a:lnB>
                      <a:noFill/>
                    </a:lnB>
                  </a:tcPr>
                </a:tc>
                <a:extLst>
                  <a:ext uri="{0D108BD9-81ED-4DB2-BD59-A6C34878D82A}">
                    <a16:rowId xmlns="" xmlns:a16="http://schemas.microsoft.com/office/drawing/2014/main" val="4012169679"/>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Loyalty Programs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6,916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1,416 </a:t>
                      </a:r>
                    </a:p>
                  </a:txBody>
                  <a:tcPr marL="9525" marR="9525" marT="9525" marB="0" anchor="b">
                    <a:lnL>
                      <a:noFill/>
                    </a:lnL>
                    <a:lnR>
                      <a:noFill/>
                    </a:lnR>
                    <a:lnT>
                      <a:noFill/>
                    </a:lnT>
                    <a:lnB>
                      <a:noFill/>
                    </a:lnB>
                  </a:tcPr>
                </a:tc>
                <a:extLst>
                  <a:ext uri="{0D108BD9-81ED-4DB2-BD59-A6C34878D82A}">
                    <a16:rowId xmlns="" xmlns:a16="http://schemas.microsoft.com/office/drawing/2014/main" val="1913544012"/>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6th Grade Basketball Game</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3,700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4,292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592 </a:t>
                      </a:r>
                    </a:p>
                  </a:txBody>
                  <a:tcPr marL="9525" marR="9525" marT="9525" marB="0" anchor="b">
                    <a:lnL>
                      <a:noFill/>
                    </a:lnL>
                    <a:lnR>
                      <a:noFill/>
                    </a:lnR>
                    <a:lnT>
                      <a:noFill/>
                    </a:lnT>
                    <a:lnB>
                      <a:noFill/>
                    </a:lnB>
                  </a:tcPr>
                </a:tc>
                <a:extLst>
                  <a:ext uri="{0D108BD9-81ED-4DB2-BD59-A6C34878D82A}">
                    <a16:rowId xmlns="" xmlns:a16="http://schemas.microsoft.com/office/drawing/2014/main" val="255956236"/>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Extra Curricular Activities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366678043"/>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Overtime Athletics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3,700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6,249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2,549 </a:t>
                      </a:r>
                    </a:p>
                  </a:txBody>
                  <a:tcPr marL="9525" marR="9525" marT="9525" marB="0" anchor="b">
                    <a:lnL>
                      <a:noFill/>
                    </a:lnL>
                    <a:lnR>
                      <a:noFill/>
                    </a:lnR>
                    <a:lnT>
                      <a:noFill/>
                    </a:lnT>
                    <a:lnB>
                      <a:noFill/>
                    </a:lnB>
                  </a:tcPr>
                </a:tc>
                <a:extLst>
                  <a:ext uri="{0D108BD9-81ED-4DB2-BD59-A6C34878D82A}">
                    <a16:rowId xmlns="" xmlns:a16="http://schemas.microsoft.com/office/drawing/2014/main" val="2323016490"/>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After School Programs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710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210 </a:t>
                      </a:r>
                    </a:p>
                  </a:txBody>
                  <a:tcPr marL="9525" marR="9525" marT="9525" marB="0" anchor="b">
                    <a:lnL>
                      <a:noFill/>
                    </a:lnL>
                    <a:lnR>
                      <a:noFill/>
                    </a:lnR>
                    <a:lnT>
                      <a:noFill/>
                    </a:lnT>
                    <a:lnB>
                      <a:noFill/>
                    </a:lnB>
                  </a:tcPr>
                </a:tc>
                <a:extLst>
                  <a:ext uri="{0D108BD9-81ED-4DB2-BD59-A6C34878D82A}">
                    <a16:rowId xmlns="" xmlns:a16="http://schemas.microsoft.com/office/drawing/2014/main" val="1781783350"/>
                  </a:ext>
                </a:extLst>
              </a:tr>
              <a:tr h="22098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Book Fair</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3,397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397 </a:t>
                      </a:r>
                    </a:p>
                  </a:txBody>
                  <a:tcPr marL="9525" marR="9525" marT="9525" marB="0" anchor="b">
                    <a:lnL>
                      <a:noFill/>
                    </a:lnL>
                    <a:lnR>
                      <a:noFill/>
                    </a:lnR>
                    <a:lnT>
                      <a:noFill/>
                    </a:lnT>
                    <a:lnB>
                      <a:noFill/>
                    </a:lnB>
                  </a:tcPr>
                </a:tc>
                <a:extLst>
                  <a:ext uri="{0D108BD9-81ED-4DB2-BD59-A6C34878D82A}">
                    <a16:rowId xmlns="" xmlns:a16="http://schemas.microsoft.com/office/drawing/2014/main" val="2760812621"/>
                  </a:ext>
                </a:extLst>
              </a:tr>
              <a:tr h="220980">
                <a:tc gridSpan="3">
                  <a:txBody>
                    <a:bodyPr/>
                    <a:lstStyle/>
                    <a:p>
                      <a:pPr algn="l" fontAlgn="b"/>
                      <a:r>
                        <a:rPr lang="en-US" sz="1200" b="0" i="0" u="none" strike="noStrike">
                          <a:solidFill>
                            <a:srgbClr val="000000"/>
                          </a:solidFill>
                          <a:effectLst/>
                          <a:latin typeface="Calibri" panose="020F0502020204030204" pitchFamily="34" charset="0"/>
                        </a:rPr>
                        <a:t>Total Sources of Income</a:t>
                      </a:r>
                    </a:p>
                  </a:txBody>
                  <a:tcPr marL="9525" marR="9525" marT="9525" marB="0" anchor="b">
                    <a:lnL>
                      <a:noFill/>
                    </a:lnL>
                    <a:lnR>
                      <a:noFill/>
                    </a:lnR>
                    <a:lnT>
                      <a:noFill/>
                    </a:lnT>
                    <a:lnB>
                      <a:noFill/>
                    </a:lnB>
                    <a:solidFill>
                      <a:srgbClr val="8DB4E2"/>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46,500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54,643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8,143 </a:t>
                      </a:r>
                    </a:p>
                  </a:txBody>
                  <a:tcPr marL="9525" marR="9525" marT="9525" marB="0" anchor="b">
                    <a:lnL>
                      <a:noFill/>
                    </a:lnL>
                    <a:lnR>
                      <a:noFill/>
                    </a:lnR>
                    <a:lnT>
                      <a:noFill/>
                    </a:lnT>
                    <a:lnB>
                      <a:noFill/>
                    </a:lnB>
                    <a:solidFill>
                      <a:srgbClr val="8DB4E2"/>
                    </a:solidFill>
                  </a:tcPr>
                </a:tc>
                <a:extLst>
                  <a:ext uri="{0D108BD9-81ED-4DB2-BD59-A6C34878D82A}">
                    <a16:rowId xmlns="" xmlns:a16="http://schemas.microsoft.com/office/drawing/2014/main" val="103936243"/>
                  </a:ext>
                </a:extLst>
              </a:tr>
              <a:tr h="220980">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Balance Brought Forward from PY</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28,750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2930040650"/>
                  </a:ext>
                </a:extLst>
              </a:tr>
              <a:tr h="220980">
                <a:tc gridSpan="3">
                  <a:txBody>
                    <a:bodyPr/>
                    <a:lstStyle/>
                    <a:p>
                      <a:pPr algn="l" fontAlgn="b"/>
                      <a:r>
                        <a:rPr lang="en-US" sz="1200" b="0" i="0" u="none" strike="noStrike">
                          <a:solidFill>
                            <a:srgbClr val="000000"/>
                          </a:solidFill>
                          <a:effectLst/>
                          <a:latin typeface="Calibri" panose="020F0502020204030204" pitchFamily="34" charset="0"/>
                        </a:rPr>
                        <a:t>Total Source of Income (including PY Funds)</a:t>
                      </a:r>
                    </a:p>
                  </a:txBody>
                  <a:tcPr marL="9525" marR="9525" marT="9525" marB="0" anchor="b">
                    <a:lnL>
                      <a:noFill/>
                    </a:lnL>
                    <a:lnR>
                      <a:noFill/>
                    </a:lnR>
                    <a:lnT>
                      <a:noFill/>
                    </a:lnT>
                    <a:lnB>
                      <a:noFill/>
                    </a:lnB>
                    <a:solidFill>
                      <a:srgbClr val="8DB4E2"/>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75,250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54,643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8,143 </a:t>
                      </a:r>
                    </a:p>
                  </a:txBody>
                  <a:tcPr marL="9525" marR="9525" marT="9525" marB="0" anchor="b">
                    <a:lnL>
                      <a:noFill/>
                    </a:lnL>
                    <a:lnR>
                      <a:noFill/>
                    </a:lnR>
                    <a:lnT>
                      <a:noFill/>
                    </a:lnT>
                    <a:lnB>
                      <a:noFill/>
                    </a:lnB>
                    <a:solidFill>
                      <a:srgbClr val="8DB4E2"/>
                    </a:solidFill>
                  </a:tcPr>
                </a:tc>
                <a:extLst>
                  <a:ext uri="{0D108BD9-81ED-4DB2-BD59-A6C34878D82A}">
                    <a16:rowId xmlns="" xmlns:a16="http://schemas.microsoft.com/office/drawing/2014/main" val="362619030"/>
                  </a:ext>
                </a:extLst>
              </a:tr>
              <a:tr h="220980">
                <a:tc gridSpan="3">
                  <a:txBody>
                    <a:bodyPr/>
                    <a:lstStyle/>
                    <a:p>
                      <a:pPr algn="l" fontAlgn="b"/>
                      <a:r>
                        <a:rPr lang="en-US" sz="1200" b="0" i="0" u="none" strike="noStrike">
                          <a:solidFill>
                            <a:srgbClr val="000000"/>
                          </a:solidFill>
                          <a:effectLst/>
                          <a:latin typeface="Calibri" panose="020F0502020204030204" pitchFamily="34" charset="0"/>
                        </a:rPr>
                        <a:t>* Balance in reserve account $23,810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2389477738"/>
                  </a:ext>
                </a:extLst>
              </a:tr>
            </a:tbl>
          </a:graphicData>
        </a:graphic>
      </p:graphicFrame>
      <p:sp>
        <p:nvSpPr>
          <p:cNvPr id="5" name="Rectangle 4"/>
          <p:cNvSpPr/>
          <p:nvPr/>
        </p:nvSpPr>
        <p:spPr>
          <a:xfrm>
            <a:off x="5181600" y="1028319"/>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rPr>
              <a:t>Increased from $14K</a:t>
            </a:r>
            <a:endParaRPr lang="en-US" sz="1000" dirty="0">
              <a:solidFill>
                <a:srgbClr val="FF0000"/>
              </a:solidFill>
            </a:endParaRPr>
          </a:p>
        </p:txBody>
      </p:sp>
      <p:cxnSp>
        <p:nvCxnSpPr>
          <p:cNvPr id="7" name="Straight Arrow Connector 6"/>
          <p:cNvCxnSpPr/>
          <p:nvPr/>
        </p:nvCxnSpPr>
        <p:spPr>
          <a:xfrm flipH="1">
            <a:off x="4953000" y="1600200"/>
            <a:ext cx="6858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76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vs. Actual</a:t>
            </a:r>
            <a:br>
              <a:rPr lang="en-US"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graphicFrame>
        <p:nvGraphicFramePr>
          <p:cNvPr id="3" name="Table 2">
            <a:extLst>
              <a:ext uri="{FF2B5EF4-FFF2-40B4-BE49-F238E27FC236}">
                <a16:creationId xmlns="" xmlns:a16="http://schemas.microsoft.com/office/drawing/2014/main" id="{4539A87A-CD9F-4A9C-9561-156165CEA93A}"/>
              </a:ext>
            </a:extLst>
          </p:cNvPr>
          <p:cNvGraphicFramePr>
            <a:graphicFrameLocks noGrp="1"/>
          </p:cNvGraphicFramePr>
          <p:nvPr>
            <p:extLst/>
          </p:nvPr>
        </p:nvGraphicFramePr>
        <p:xfrm>
          <a:off x="838201" y="1933575"/>
          <a:ext cx="7451724" cy="3857623"/>
        </p:xfrm>
        <a:graphic>
          <a:graphicData uri="http://schemas.openxmlformats.org/drawingml/2006/table">
            <a:tbl>
              <a:tblPr/>
              <a:tblGrid>
                <a:gridCol w="304754">
                  <a:extLst>
                    <a:ext uri="{9D8B030D-6E8A-4147-A177-3AD203B41FA5}">
                      <a16:colId xmlns="" xmlns:a16="http://schemas.microsoft.com/office/drawing/2014/main" val="3290878311"/>
                    </a:ext>
                  </a:extLst>
                </a:gridCol>
                <a:gridCol w="265430">
                  <a:extLst>
                    <a:ext uri="{9D8B030D-6E8A-4147-A177-3AD203B41FA5}">
                      <a16:colId xmlns="" xmlns:a16="http://schemas.microsoft.com/office/drawing/2014/main" val="1310279633"/>
                    </a:ext>
                  </a:extLst>
                </a:gridCol>
                <a:gridCol w="2900078">
                  <a:extLst>
                    <a:ext uri="{9D8B030D-6E8A-4147-A177-3AD203B41FA5}">
                      <a16:colId xmlns="" xmlns:a16="http://schemas.microsoft.com/office/drawing/2014/main" val="3186262584"/>
                    </a:ext>
                  </a:extLst>
                </a:gridCol>
                <a:gridCol w="1327154">
                  <a:extLst>
                    <a:ext uri="{9D8B030D-6E8A-4147-A177-3AD203B41FA5}">
                      <a16:colId xmlns="" xmlns:a16="http://schemas.microsoft.com/office/drawing/2014/main" val="2421807798"/>
                    </a:ext>
                  </a:extLst>
                </a:gridCol>
                <a:gridCol w="1327154">
                  <a:extLst>
                    <a:ext uri="{9D8B030D-6E8A-4147-A177-3AD203B41FA5}">
                      <a16:colId xmlns="" xmlns:a16="http://schemas.microsoft.com/office/drawing/2014/main" val="581952733"/>
                    </a:ext>
                  </a:extLst>
                </a:gridCol>
                <a:gridCol w="1327154">
                  <a:extLst>
                    <a:ext uri="{9D8B030D-6E8A-4147-A177-3AD203B41FA5}">
                      <a16:colId xmlns="" xmlns:a16="http://schemas.microsoft.com/office/drawing/2014/main" val="2889663777"/>
                    </a:ext>
                  </a:extLst>
                </a:gridCol>
              </a:tblGrid>
              <a:tr h="226919">
                <a:tc gridSpan="3">
                  <a:txBody>
                    <a:bodyPr/>
                    <a:lstStyle/>
                    <a:p>
                      <a:pPr algn="l" fontAlgn="b"/>
                      <a:r>
                        <a:rPr lang="en-US" sz="1200" b="1" i="0" u="none" strike="noStrike">
                          <a:solidFill>
                            <a:srgbClr val="FFFFFF"/>
                          </a:solidFill>
                          <a:effectLst/>
                          <a:latin typeface="Calibri" panose="020F0502020204030204" pitchFamily="34" charset="0"/>
                        </a:rPr>
                        <a:t>Expenses</a:t>
                      </a:r>
                    </a:p>
                  </a:txBody>
                  <a:tcPr marL="9525" marR="9525" marT="9525" marB="0" anchor="b">
                    <a:lnL>
                      <a:noFill/>
                    </a:lnL>
                    <a:lnR>
                      <a:noFill/>
                    </a:lnR>
                    <a:lnT>
                      <a:noFill/>
                    </a:lnT>
                    <a:lnB>
                      <a:noFill/>
                    </a:lnB>
                    <a:solidFill>
                      <a:srgbClr val="538DD5"/>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extLst>
                  <a:ext uri="{0D108BD9-81ED-4DB2-BD59-A6C34878D82A}">
                    <a16:rowId xmlns="" xmlns:a16="http://schemas.microsoft.com/office/drawing/2014/main" val="4055791784"/>
                  </a:ext>
                </a:extLst>
              </a:tr>
              <a:tr h="226919">
                <a:tc>
                  <a:txBody>
                    <a:bodyPr/>
                    <a:lstStyle/>
                    <a:p>
                      <a:pPr algn="l" fontAlgn="b"/>
                      <a:endParaRPr lang="en-US" sz="12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Fundraising</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3532635720"/>
                  </a:ext>
                </a:extLst>
              </a:tr>
              <a:tr h="226919">
                <a:tc>
                  <a:txBody>
                    <a:bodyPr/>
                    <a:lstStyle/>
                    <a:p>
                      <a:pPr algn="l" fontAlgn="b"/>
                      <a:endParaRPr lang="en-US" sz="12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Membership</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521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221 </a:t>
                      </a:r>
                    </a:p>
                  </a:txBody>
                  <a:tcPr marL="9525" marR="9525" marT="9525" marB="0" anchor="b">
                    <a:lnL>
                      <a:noFill/>
                    </a:lnL>
                    <a:lnR>
                      <a:noFill/>
                    </a:lnR>
                    <a:lnT>
                      <a:noFill/>
                    </a:lnT>
                    <a:lnB>
                      <a:noFill/>
                    </a:lnB>
                  </a:tcPr>
                </a:tc>
                <a:extLst>
                  <a:ext uri="{0D108BD9-81ED-4DB2-BD59-A6C34878D82A}">
                    <a16:rowId xmlns="" xmlns:a16="http://schemas.microsoft.com/office/drawing/2014/main" val="454435923"/>
                  </a:ext>
                </a:extLst>
              </a:tr>
              <a:tr h="226919">
                <a:tc>
                  <a:txBody>
                    <a:bodyPr/>
                    <a:lstStyle/>
                    <a:p>
                      <a:pPr algn="l" fontAlgn="b"/>
                      <a:endParaRPr lang="en-US" sz="12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Hallowingo</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4,200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4,105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(95)</a:t>
                      </a:r>
                    </a:p>
                  </a:txBody>
                  <a:tcPr marL="9525" marR="9525" marT="9525" marB="0" anchor="b">
                    <a:lnL>
                      <a:noFill/>
                    </a:lnL>
                    <a:lnR>
                      <a:noFill/>
                    </a:lnR>
                    <a:lnT>
                      <a:noFill/>
                    </a:lnT>
                    <a:lnB>
                      <a:noFill/>
                    </a:lnB>
                  </a:tcPr>
                </a:tc>
                <a:extLst>
                  <a:ext uri="{0D108BD9-81ED-4DB2-BD59-A6C34878D82A}">
                    <a16:rowId xmlns="" xmlns:a16="http://schemas.microsoft.com/office/drawing/2014/main" val="3731838955"/>
                  </a:ext>
                </a:extLst>
              </a:tr>
              <a:tr h="226919">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C5D9F1"/>
                    </a:solidFill>
                  </a:tcPr>
                </a:tc>
                <a:tc gridSpan="2">
                  <a:txBody>
                    <a:bodyPr/>
                    <a:lstStyle/>
                    <a:p>
                      <a:pPr algn="l" fontAlgn="b"/>
                      <a:r>
                        <a:rPr lang="en-US" sz="1200" b="0" i="0" u="none" strike="noStrike">
                          <a:solidFill>
                            <a:srgbClr val="000000"/>
                          </a:solidFill>
                          <a:effectLst/>
                          <a:latin typeface="Calibri" panose="020F0502020204030204" pitchFamily="34" charset="0"/>
                        </a:rPr>
                        <a:t>Total Fundraising Expense</a:t>
                      </a:r>
                    </a:p>
                  </a:txBody>
                  <a:tcPr marL="9525" marR="9525" marT="9525"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4,500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a:solidFill>
                            <a:srgbClr val="000000"/>
                          </a:solidFill>
                          <a:effectLst/>
                          <a:latin typeface="Calibri" panose="020F0502020204030204" pitchFamily="34" charset="0"/>
                        </a:rPr>
                        <a:t> $                   4,626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a:solidFill>
                            <a:srgbClr val="000000"/>
                          </a:solidFill>
                          <a:effectLst/>
                          <a:latin typeface="Calibri" panose="020F0502020204030204" pitchFamily="34" charset="0"/>
                        </a:rPr>
                        <a:t> $                      126 </a:t>
                      </a:r>
                    </a:p>
                  </a:txBody>
                  <a:tcPr marL="9525" marR="9525" marT="9525" marB="0" anchor="b">
                    <a:lnL>
                      <a:noFill/>
                    </a:lnL>
                    <a:lnR>
                      <a:noFill/>
                    </a:lnR>
                    <a:lnT>
                      <a:noFill/>
                    </a:lnT>
                    <a:lnB>
                      <a:noFill/>
                    </a:lnB>
                    <a:solidFill>
                      <a:srgbClr val="C5D9F1"/>
                    </a:solidFill>
                  </a:tcPr>
                </a:tc>
                <a:extLst>
                  <a:ext uri="{0D108BD9-81ED-4DB2-BD59-A6C34878D82A}">
                    <a16:rowId xmlns="" xmlns:a16="http://schemas.microsoft.com/office/drawing/2014/main" val="3219910952"/>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Committee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501079773"/>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Cultural Arts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3,700 </a:t>
                      </a: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a:solidFill>
                            <a:srgbClr val="000000"/>
                          </a:solidFill>
                          <a:effectLst/>
                          <a:latin typeface="Calibri" panose="020F0502020204030204" pitchFamily="34" charset="0"/>
                        </a:rPr>
                        <a:t> $                   3,645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(55)</a:t>
                      </a:r>
                    </a:p>
                  </a:txBody>
                  <a:tcPr marL="9525" marR="9525" marT="9525" marB="0" anchor="b">
                    <a:lnL>
                      <a:noFill/>
                    </a:lnL>
                    <a:lnR>
                      <a:noFill/>
                    </a:lnR>
                    <a:lnT>
                      <a:noFill/>
                    </a:lnT>
                    <a:lnB>
                      <a:noFill/>
                    </a:lnB>
                  </a:tcPr>
                </a:tc>
                <a:extLst>
                  <a:ext uri="{0D108BD9-81ED-4DB2-BD59-A6C34878D82A}">
                    <a16:rowId xmlns="" xmlns:a16="http://schemas.microsoft.com/office/drawing/2014/main" val="966211130"/>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Music</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1,200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 </a:t>
                      </a:r>
                    </a:p>
                  </a:txBody>
                  <a:tcPr marL="9525" marR="9525" marT="9525" marB="0" anchor="b">
                    <a:lnL>
                      <a:noFill/>
                    </a:lnL>
                    <a:lnR>
                      <a:noFill/>
                    </a:lnR>
                    <a:lnT>
                      <a:noFill/>
                    </a:lnT>
                    <a:lnB>
                      <a:noFill/>
                    </a:lnB>
                  </a:tcPr>
                </a:tc>
                <a:extLst>
                  <a:ext uri="{0D108BD9-81ED-4DB2-BD59-A6C34878D82A}">
                    <a16:rowId xmlns="" xmlns:a16="http://schemas.microsoft.com/office/drawing/2014/main" val="3039720663"/>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Library Enrichment</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3,397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(603)</a:t>
                      </a:r>
                    </a:p>
                  </a:txBody>
                  <a:tcPr marL="9525" marR="9525" marT="9525" marB="0" anchor="b">
                    <a:lnL>
                      <a:noFill/>
                    </a:lnL>
                    <a:lnR>
                      <a:noFill/>
                    </a:lnR>
                    <a:lnT>
                      <a:noFill/>
                    </a:lnT>
                    <a:lnB>
                      <a:noFill/>
                    </a:lnB>
                  </a:tcPr>
                </a:tc>
                <a:extLst>
                  <a:ext uri="{0D108BD9-81ED-4DB2-BD59-A6C34878D82A}">
                    <a16:rowId xmlns="" xmlns:a16="http://schemas.microsoft.com/office/drawing/2014/main" val="2369097126"/>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Special Education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5,000 </a:t>
                      </a:r>
                    </a:p>
                  </a:txBody>
                  <a:tcPr marL="9525" marR="9525" marT="9525" marB="0" anchor="b">
                    <a:lnL>
                      <a:noFill/>
                    </a:lnL>
                    <a:lnR>
                      <a:noFill/>
                    </a:lnR>
                    <a:lnT>
                      <a:noFill/>
                    </a:lnT>
                    <a:lnB>
                      <a:noFill/>
                    </a:lnB>
                    <a:solidFill>
                      <a:srgbClr val="D9D9D9"/>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(5,000)</a:t>
                      </a:r>
                    </a:p>
                  </a:txBody>
                  <a:tcPr marL="9525" marR="9525" marT="9525" marB="0" anchor="b">
                    <a:lnL>
                      <a:noFill/>
                    </a:lnL>
                    <a:lnR>
                      <a:noFill/>
                    </a:lnR>
                    <a:lnT>
                      <a:noFill/>
                    </a:lnT>
                    <a:lnB>
                      <a:noFill/>
                    </a:lnB>
                  </a:tcPr>
                </a:tc>
                <a:extLst>
                  <a:ext uri="{0D108BD9-81ED-4DB2-BD59-A6C34878D82A}">
                    <a16:rowId xmlns="" xmlns:a16="http://schemas.microsoft.com/office/drawing/2014/main" val="325795564"/>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After School Clubs (Lego Robotics)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1,500 </a:t>
                      </a: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dirty="0">
                          <a:solidFill>
                            <a:srgbClr val="000000"/>
                          </a:solidFill>
                          <a:effectLst/>
                          <a:latin typeface="Calibri" panose="020F0502020204030204" pitchFamily="34" charset="0"/>
                        </a:rPr>
                        <a:t> $                      445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(1,055)</a:t>
                      </a:r>
                    </a:p>
                  </a:txBody>
                  <a:tcPr marL="9525" marR="9525" marT="9525" marB="0" anchor="b">
                    <a:lnL>
                      <a:noFill/>
                    </a:lnL>
                    <a:lnR>
                      <a:noFill/>
                    </a:lnR>
                    <a:lnT>
                      <a:noFill/>
                    </a:lnT>
                    <a:lnB>
                      <a:noFill/>
                    </a:lnB>
                  </a:tcPr>
                </a:tc>
                <a:extLst>
                  <a:ext uri="{0D108BD9-81ED-4DB2-BD59-A6C34878D82A}">
                    <a16:rowId xmlns="" xmlns:a16="http://schemas.microsoft.com/office/drawing/2014/main" val="952593152"/>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Grounds Beautification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   </a:t>
                      </a:r>
                    </a:p>
                  </a:txBody>
                  <a:tcPr marL="9525" marR="9525" marT="9525" marB="0" anchor="b">
                    <a:lnL>
                      <a:noFill/>
                    </a:lnL>
                    <a:lnR>
                      <a:noFill/>
                    </a:lnR>
                    <a:lnT>
                      <a:noFill/>
                    </a:lnT>
                    <a:lnB>
                      <a:noFill/>
                    </a:lnB>
                  </a:tcPr>
                </a:tc>
                <a:extLst>
                  <a:ext uri="{0D108BD9-81ED-4DB2-BD59-A6C34878D82A}">
                    <a16:rowId xmlns="" xmlns:a16="http://schemas.microsoft.com/office/drawing/2014/main" val="2972185636"/>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Outdoor Classroom Maintenance</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 </a:t>
                      </a:r>
                    </a:p>
                  </a:txBody>
                  <a:tcPr marL="9525" marR="9525" marT="9525" marB="0" anchor="b">
                    <a:lnL>
                      <a:noFill/>
                    </a:lnL>
                    <a:lnR>
                      <a:noFill/>
                    </a:lnR>
                    <a:lnT>
                      <a:noFill/>
                    </a:lnT>
                    <a:lnB>
                      <a:noFill/>
                    </a:lnB>
                    <a:solidFill>
                      <a:srgbClr val="D9D9D9"/>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a:t>
                      </a:r>
                    </a:p>
                  </a:txBody>
                  <a:tcPr marL="9525" marR="9525" marT="9525" marB="0" anchor="b">
                    <a:lnL>
                      <a:noFill/>
                    </a:lnL>
                    <a:lnR>
                      <a:noFill/>
                    </a:lnR>
                    <a:lnT>
                      <a:noFill/>
                    </a:lnT>
                    <a:lnB>
                      <a:noFill/>
                    </a:lnB>
                  </a:tcPr>
                </a:tc>
                <a:extLst>
                  <a:ext uri="{0D108BD9-81ED-4DB2-BD59-A6C34878D82A}">
                    <a16:rowId xmlns="" xmlns:a16="http://schemas.microsoft.com/office/drawing/2014/main" val="1415768498"/>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6th Grade Basketball Game</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900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(1,100)</a:t>
                      </a:r>
                    </a:p>
                  </a:txBody>
                  <a:tcPr marL="9525" marR="9525" marT="9525" marB="0" anchor="b">
                    <a:lnL>
                      <a:noFill/>
                    </a:lnL>
                    <a:lnR>
                      <a:noFill/>
                    </a:lnR>
                    <a:lnT>
                      <a:noFill/>
                    </a:lnT>
                    <a:lnB>
                      <a:noFill/>
                    </a:lnB>
                  </a:tcPr>
                </a:tc>
                <a:extLst>
                  <a:ext uri="{0D108BD9-81ED-4DB2-BD59-A6C34878D82A}">
                    <a16:rowId xmlns="" xmlns:a16="http://schemas.microsoft.com/office/drawing/2014/main" val="991295069"/>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6th Grade Luncheon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1,025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(1,975)</a:t>
                      </a:r>
                    </a:p>
                  </a:txBody>
                  <a:tcPr marL="9525" marR="9525" marT="9525" marB="0" anchor="b">
                    <a:lnL>
                      <a:noFill/>
                    </a:lnL>
                    <a:lnR>
                      <a:noFill/>
                    </a:lnR>
                    <a:lnT>
                      <a:noFill/>
                    </a:lnT>
                    <a:lnB>
                      <a:noFill/>
                    </a:lnB>
                  </a:tcPr>
                </a:tc>
                <a:extLst>
                  <a:ext uri="{0D108BD9-81ED-4DB2-BD59-A6C34878D82A}">
                    <a16:rowId xmlns="" xmlns:a16="http://schemas.microsoft.com/office/drawing/2014/main" val="3026303873"/>
                  </a:ext>
                </a:extLst>
              </a:tr>
              <a:tr h="22691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Teacher Appreciation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2,085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(1,415)</a:t>
                      </a:r>
                    </a:p>
                  </a:txBody>
                  <a:tcPr marL="9525" marR="9525" marT="9525" marB="0" anchor="b">
                    <a:lnL>
                      <a:noFill/>
                    </a:lnL>
                    <a:lnR>
                      <a:noFill/>
                    </a:lnR>
                    <a:lnT>
                      <a:noFill/>
                    </a:lnT>
                    <a:lnB>
                      <a:noFill/>
                    </a:lnB>
                  </a:tcPr>
                </a:tc>
                <a:extLst>
                  <a:ext uri="{0D108BD9-81ED-4DB2-BD59-A6C34878D82A}">
                    <a16:rowId xmlns="" xmlns:a16="http://schemas.microsoft.com/office/drawing/2014/main" val="959691064"/>
                  </a:ext>
                </a:extLst>
              </a:tr>
              <a:tr h="226919">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5D9F1"/>
                    </a:solidFill>
                  </a:tcPr>
                </a:tc>
                <a:tc gridSpan="2">
                  <a:txBody>
                    <a:bodyPr/>
                    <a:lstStyle/>
                    <a:p>
                      <a:pPr algn="l" fontAlgn="b"/>
                      <a:r>
                        <a:rPr lang="en-US" sz="1200" b="0" i="0" u="none" strike="noStrike">
                          <a:solidFill>
                            <a:srgbClr val="000000"/>
                          </a:solidFill>
                          <a:effectLst/>
                          <a:latin typeface="Calibri" panose="020F0502020204030204" pitchFamily="34" charset="0"/>
                        </a:rPr>
                        <a:t>Total Committee Expenses</a:t>
                      </a:r>
                    </a:p>
                  </a:txBody>
                  <a:tcPr marL="9525" marR="9525" marT="9525"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27,700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a:solidFill>
                            <a:srgbClr val="000000"/>
                          </a:solidFill>
                          <a:effectLst/>
                          <a:latin typeface="Calibri" panose="020F0502020204030204" pitchFamily="34" charset="0"/>
                        </a:rPr>
                        <a:t> $                 14,697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dirty="0">
                          <a:solidFill>
                            <a:srgbClr val="000000"/>
                          </a:solidFill>
                          <a:effectLst/>
                          <a:latin typeface="Calibri" panose="020F0502020204030204" pitchFamily="34" charset="0"/>
                        </a:rPr>
                        <a:t> $                (13,003)</a:t>
                      </a:r>
                    </a:p>
                  </a:txBody>
                  <a:tcPr marL="9525" marR="9525" marT="9525" marB="0" anchor="b">
                    <a:lnL>
                      <a:noFill/>
                    </a:lnL>
                    <a:lnR>
                      <a:noFill/>
                    </a:lnR>
                    <a:lnT>
                      <a:noFill/>
                    </a:lnT>
                    <a:lnB>
                      <a:noFill/>
                    </a:lnB>
                    <a:solidFill>
                      <a:srgbClr val="C5D9F1"/>
                    </a:solidFill>
                  </a:tcPr>
                </a:tc>
                <a:extLst>
                  <a:ext uri="{0D108BD9-81ED-4DB2-BD59-A6C34878D82A}">
                    <a16:rowId xmlns="" xmlns:a16="http://schemas.microsoft.com/office/drawing/2014/main" val="3260445147"/>
                  </a:ext>
                </a:extLst>
              </a:tr>
            </a:tbl>
          </a:graphicData>
        </a:graphic>
      </p:graphicFrame>
      <p:sp>
        <p:nvSpPr>
          <p:cNvPr id="5" name="Rectangle 4"/>
          <p:cNvSpPr/>
          <p:nvPr/>
        </p:nvSpPr>
        <p:spPr>
          <a:xfrm>
            <a:off x="5029200" y="60198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rPr>
              <a:t>Reduced from $4K</a:t>
            </a:r>
            <a:endParaRPr lang="en-US" sz="1000" dirty="0">
              <a:solidFill>
                <a:srgbClr val="FF0000"/>
              </a:solidFill>
            </a:endParaRPr>
          </a:p>
        </p:txBody>
      </p:sp>
      <p:cxnSp>
        <p:nvCxnSpPr>
          <p:cNvPr id="7" name="Straight Arrow Connector 6"/>
          <p:cNvCxnSpPr/>
          <p:nvPr/>
        </p:nvCxnSpPr>
        <p:spPr>
          <a:xfrm flipH="1" flipV="1">
            <a:off x="4800600" y="4724400"/>
            <a:ext cx="457200" cy="129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34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vs. Actual</a:t>
            </a:r>
            <a:br>
              <a:rPr lang="en-US" dirty="0"/>
            </a:b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graphicFrame>
        <p:nvGraphicFramePr>
          <p:cNvPr id="3" name="Table 2">
            <a:extLst>
              <a:ext uri="{FF2B5EF4-FFF2-40B4-BE49-F238E27FC236}">
                <a16:creationId xmlns="" xmlns:a16="http://schemas.microsoft.com/office/drawing/2014/main" id="{2E30A473-A128-41AC-B547-B27DDC87E686}"/>
              </a:ext>
            </a:extLst>
          </p:cNvPr>
          <p:cNvGraphicFramePr>
            <a:graphicFrameLocks noGrp="1"/>
          </p:cNvGraphicFramePr>
          <p:nvPr/>
        </p:nvGraphicFramePr>
        <p:xfrm>
          <a:off x="1289606" y="1600196"/>
          <a:ext cx="6799738" cy="4525972"/>
        </p:xfrm>
        <a:graphic>
          <a:graphicData uri="http://schemas.openxmlformats.org/drawingml/2006/table">
            <a:tbl>
              <a:tblPr/>
              <a:tblGrid>
                <a:gridCol w="278090">
                  <a:extLst>
                    <a:ext uri="{9D8B030D-6E8A-4147-A177-3AD203B41FA5}">
                      <a16:colId xmlns="" xmlns:a16="http://schemas.microsoft.com/office/drawing/2014/main" val="706621098"/>
                    </a:ext>
                  </a:extLst>
                </a:gridCol>
                <a:gridCol w="242207">
                  <a:extLst>
                    <a:ext uri="{9D8B030D-6E8A-4147-A177-3AD203B41FA5}">
                      <a16:colId xmlns="" xmlns:a16="http://schemas.microsoft.com/office/drawing/2014/main" val="3693898790"/>
                    </a:ext>
                  </a:extLst>
                </a:gridCol>
                <a:gridCol w="2646336">
                  <a:extLst>
                    <a:ext uri="{9D8B030D-6E8A-4147-A177-3AD203B41FA5}">
                      <a16:colId xmlns="" xmlns:a16="http://schemas.microsoft.com/office/drawing/2014/main" val="4005909497"/>
                    </a:ext>
                  </a:extLst>
                </a:gridCol>
                <a:gridCol w="1211035">
                  <a:extLst>
                    <a:ext uri="{9D8B030D-6E8A-4147-A177-3AD203B41FA5}">
                      <a16:colId xmlns="" xmlns:a16="http://schemas.microsoft.com/office/drawing/2014/main" val="4186116650"/>
                    </a:ext>
                  </a:extLst>
                </a:gridCol>
                <a:gridCol w="1211035">
                  <a:extLst>
                    <a:ext uri="{9D8B030D-6E8A-4147-A177-3AD203B41FA5}">
                      <a16:colId xmlns="" xmlns:a16="http://schemas.microsoft.com/office/drawing/2014/main" val="1140928438"/>
                    </a:ext>
                  </a:extLst>
                </a:gridCol>
                <a:gridCol w="1211035">
                  <a:extLst>
                    <a:ext uri="{9D8B030D-6E8A-4147-A177-3AD203B41FA5}">
                      <a16:colId xmlns="" xmlns:a16="http://schemas.microsoft.com/office/drawing/2014/main" val="734827433"/>
                    </a:ext>
                  </a:extLst>
                </a:gridCol>
              </a:tblGrid>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Program</a:t>
                      </a:r>
                    </a:p>
                  </a:txBody>
                  <a:tcPr marL="8994" marR="8994" marT="8994" marB="0" anchor="b">
                    <a:lnL>
                      <a:noFill/>
                    </a:lnL>
                    <a:lnR>
                      <a:noFill/>
                    </a:lnR>
                    <a:lnT>
                      <a:noFill/>
                    </a:lnT>
                    <a:lnB>
                      <a:noFill/>
                    </a:lnB>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extLst>
                  <a:ext uri="{0D108BD9-81ED-4DB2-BD59-A6C34878D82A}">
                    <a16:rowId xmlns="" xmlns:a16="http://schemas.microsoft.com/office/drawing/2014/main" val="2483981350"/>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Computing</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6,300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6,200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(100)</a:t>
                      </a:r>
                    </a:p>
                  </a:txBody>
                  <a:tcPr marL="8994" marR="8994" marT="8994" marB="0" anchor="b">
                    <a:lnL>
                      <a:noFill/>
                    </a:lnL>
                    <a:lnR>
                      <a:noFill/>
                    </a:lnR>
                    <a:lnT>
                      <a:noFill/>
                    </a:lnT>
                    <a:lnB>
                      <a:noFill/>
                    </a:lnB>
                  </a:tcPr>
                </a:tc>
                <a:extLst>
                  <a:ext uri="{0D108BD9-81ED-4DB2-BD59-A6C34878D82A}">
                    <a16:rowId xmlns="" xmlns:a16="http://schemas.microsoft.com/office/drawing/2014/main" val="4055020436"/>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STEAM program</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7,000 </a:t>
                      </a:r>
                    </a:p>
                  </a:txBody>
                  <a:tcPr marL="8994" marR="8994" marT="8994"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                   4,778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(2,222)</a:t>
                      </a:r>
                    </a:p>
                  </a:txBody>
                  <a:tcPr marL="8994" marR="8994" marT="8994" marB="0" anchor="b">
                    <a:lnL>
                      <a:noFill/>
                    </a:lnL>
                    <a:lnR>
                      <a:noFill/>
                    </a:lnR>
                    <a:lnT>
                      <a:noFill/>
                    </a:lnT>
                    <a:lnB>
                      <a:noFill/>
                    </a:lnB>
                  </a:tcPr>
                </a:tc>
                <a:extLst>
                  <a:ext uri="{0D108BD9-81ED-4DB2-BD59-A6C34878D82A}">
                    <a16:rowId xmlns="" xmlns:a16="http://schemas.microsoft.com/office/drawing/2014/main" val="3309912347"/>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School Outings/Field Trips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8,100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3,875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(4,225)</a:t>
                      </a:r>
                    </a:p>
                  </a:txBody>
                  <a:tcPr marL="8994" marR="8994" marT="8994" marB="0" anchor="b">
                    <a:lnL>
                      <a:noFill/>
                    </a:lnL>
                    <a:lnR>
                      <a:noFill/>
                    </a:lnR>
                    <a:lnT>
                      <a:noFill/>
                    </a:lnT>
                    <a:lnB>
                      <a:noFill/>
                    </a:lnB>
                  </a:tcPr>
                </a:tc>
                <a:extLst>
                  <a:ext uri="{0D108BD9-81ED-4DB2-BD59-A6C34878D82A}">
                    <a16:rowId xmlns="" xmlns:a16="http://schemas.microsoft.com/office/drawing/2014/main" val="4243760708"/>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Periodicals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5,700 </a:t>
                      </a:r>
                    </a:p>
                  </a:txBody>
                  <a:tcPr marL="8994" marR="8994" marT="8994"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                   5,768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68 </a:t>
                      </a:r>
                    </a:p>
                  </a:txBody>
                  <a:tcPr marL="8994" marR="8994" marT="8994" marB="0" anchor="b">
                    <a:lnL>
                      <a:noFill/>
                    </a:lnL>
                    <a:lnR>
                      <a:noFill/>
                    </a:lnR>
                    <a:lnT>
                      <a:noFill/>
                    </a:lnT>
                    <a:lnB>
                      <a:noFill/>
                    </a:lnB>
                  </a:tcPr>
                </a:tc>
                <a:extLst>
                  <a:ext uri="{0D108BD9-81ED-4DB2-BD59-A6C34878D82A}">
                    <a16:rowId xmlns="" xmlns:a16="http://schemas.microsoft.com/office/drawing/2014/main" val="2004688593"/>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Physical Education &amp; Health</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2,700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2,476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(224)</a:t>
                      </a:r>
                    </a:p>
                  </a:txBody>
                  <a:tcPr marL="8994" marR="8994" marT="8994" marB="0" anchor="b">
                    <a:lnL>
                      <a:noFill/>
                    </a:lnL>
                    <a:lnR>
                      <a:noFill/>
                    </a:lnR>
                    <a:lnT>
                      <a:noFill/>
                    </a:lnT>
                    <a:lnB>
                      <a:noFill/>
                    </a:lnB>
                  </a:tcPr>
                </a:tc>
                <a:extLst>
                  <a:ext uri="{0D108BD9-81ED-4DB2-BD59-A6C34878D82A}">
                    <a16:rowId xmlns="" xmlns:a16="http://schemas.microsoft.com/office/drawing/2014/main" val="3658187669"/>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Teacher Training</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4,500 </a:t>
                      </a:r>
                    </a:p>
                  </a:txBody>
                  <a:tcPr marL="8994" marR="8994" marT="8994"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                   4,411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(89)</a:t>
                      </a:r>
                    </a:p>
                  </a:txBody>
                  <a:tcPr marL="8994" marR="8994" marT="8994" marB="0" anchor="b">
                    <a:lnL>
                      <a:noFill/>
                    </a:lnL>
                    <a:lnR>
                      <a:noFill/>
                    </a:lnR>
                    <a:lnT>
                      <a:noFill/>
                    </a:lnT>
                    <a:lnB>
                      <a:noFill/>
                    </a:lnB>
                  </a:tcPr>
                </a:tc>
                <a:extLst>
                  <a:ext uri="{0D108BD9-81ED-4DB2-BD59-A6C34878D82A}">
                    <a16:rowId xmlns="" xmlns:a16="http://schemas.microsoft.com/office/drawing/2014/main" val="3155101316"/>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Positive Behavior (PBIS)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900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403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(497)</a:t>
                      </a:r>
                    </a:p>
                  </a:txBody>
                  <a:tcPr marL="8994" marR="8994" marT="8994" marB="0" anchor="b">
                    <a:lnL>
                      <a:noFill/>
                    </a:lnL>
                    <a:lnR>
                      <a:noFill/>
                    </a:lnR>
                    <a:lnT>
                      <a:noFill/>
                    </a:lnT>
                    <a:lnB>
                      <a:noFill/>
                    </a:lnB>
                  </a:tcPr>
                </a:tc>
                <a:extLst>
                  <a:ext uri="{0D108BD9-81ED-4DB2-BD59-A6C34878D82A}">
                    <a16:rowId xmlns="" xmlns:a16="http://schemas.microsoft.com/office/drawing/2014/main" val="2930644922"/>
                  </a:ext>
                </a:extLst>
              </a:tr>
              <a:tr h="188882">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solidFill>
                      <a:srgbClr val="C5D9F1"/>
                    </a:solidFill>
                  </a:tcPr>
                </a:tc>
                <a:tc gridSpan="2">
                  <a:txBody>
                    <a:bodyPr/>
                    <a:lstStyle/>
                    <a:p>
                      <a:pPr algn="l" fontAlgn="b"/>
                      <a:r>
                        <a:rPr lang="en-US" sz="1100" b="0" i="0" u="none" strike="noStrike">
                          <a:solidFill>
                            <a:srgbClr val="000000"/>
                          </a:solidFill>
                          <a:effectLst/>
                          <a:latin typeface="Calibri" panose="020F0502020204030204" pitchFamily="34" charset="0"/>
                        </a:rPr>
                        <a:t>Total Program Expenses</a:t>
                      </a:r>
                    </a:p>
                  </a:txBody>
                  <a:tcPr marL="8994" marR="8994" marT="8994"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35,200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27,912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(7,288)</a:t>
                      </a:r>
                    </a:p>
                  </a:txBody>
                  <a:tcPr marL="8994" marR="8994" marT="8994" marB="0" anchor="b">
                    <a:lnL>
                      <a:noFill/>
                    </a:lnL>
                    <a:lnR>
                      <a:noFill/>
                    </a:lnR>
                    <a:lnT>
                      <a:noFill/>
                    </a:lnT>
                    <a:lnB>
                      <a:noFill/>
                    </a:lnB>
                    <a:solidFill>
                      <a:srgbClr val="C5D9F1"/>
                    </a:solidFill>
                  </a:tcPr>
                </a:tc>
                <a:extLst>
                  <a:ext uri="{0D108BD9-81ED-4DB2-BD59-A6C34878D82A}">
                    <a16:rowId xmlns="" xmlns:a16="http://schemas.microsoft.com/office/drawing/2014/main" val="4015680117"/>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Other</a:t>
                      </a:r>
                    </a:p>
                  </a:txBody>
                  <a:tcPr marL="8994" marR="8994" marT="8994" marB="0" anchor="b">
                    <a:lnL>
                      <a:noFill/>
                    </a:lnL>
                    <a:lnR>
                      <a:noFill/>
                    </a:lnR>
                    <a:lnT>
                      <a:noFill/>
                    </a:lnT>
                    <a:lnB>
                      <a:noFill/>
                    </a:lnB>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   </a:t>
                      </a:r>
                    </a:p>
                  </a:txBody>
                  <a:tcPr marL="8994" marR="8994" marT="8994" marB="0" anchor="b">
                    <a:lnL>
                      <a:noFill/>
                    </a:lnL>
                    <a:lnR>
                      <a:noFill/>
                    </a:lnR>
                    <a:lnT>
                      <a:noFill/>
                    </a:lnT>
                    <a:lnB>
                      <a:noFill/>
                    </a:lnB>
                  </a:tcPr>
                </a:tc>
                <a:extLst>
                  <a:ext uri="{0D108BD9-81ED-4DB2-BD59-A6C34878D82A}">
                    <a16:rowId xmlns="" xmlns:a16="http://schemas.microsoft.com/office/drawing/2014/main" val="2693592932"/>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Gifts Given</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(300)</a:t>
                      </a:r>
                    </a:p>
                  </a:txBody>
                  <a:tcPr marL="8994" marR="8994" marT="8994" marB="0" anchor="b">
                    <a:lnL>
                      <a:noFill/>
                    </a:lnL>
                    <a:lnR>
                      <a:noFill/>
                    </a:lnR>
                    <a:lnT>
                      <a:noFill/>
                    </a:lnT>
                    <a:lnB>
                      <a:noFill/>
                    </a:lnB>
                  </a:tcPr>
                </a:tc>
                <a:extLst>
                  <a:ext uri="{0D108BD9-81ED-4DB2-BD59-A6C34878D82A}">
                    <a16:rowId xmlns="" xmlns:a16="http://schemas.microsoft.com/office/drawing/2014/main" val="835429059"/>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Principal Flex Fund</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1,000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1,087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87 </a:t>
                      </a:r>
                    </a:p>
                  </a:txBody>
                  <a:tcPr marL="8994" marR="8994" marT="8994" marB="0" anchor="b">
                    <a:lnL>
                      <a:noFill/>
                    </a:lnL>
                    <a:lnR>
                      <a:noFill/>
                    </a:lnR>
                    <a:lnT>
                      <a:noFill/>
                    </a:lnT>
                    <a:lnB>
                      <a:noFill/>
                    </a:lnB>
                  </a:tcPr>
                </a:tc>
                <a:extLst>
                  <a:ext uri="{0D108BD9-81ED-4DB2-BD59-A6C34878D82A}">
                    <a16:rowId xmlns="" xmlns:a16="http://schemas.microsoft.com/office/drawing/2014/main" val="322736159"/>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Teacher Stipends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2,500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2,500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   </a:t>
                      </a:r>
                    </a:p>
                  </a:txBody>
                  <a:tcPr marL="8994" marR="8994" marT="8994" marB="0" anchor="b">
                    <a:lnL>
                      <a:noFill/>
                    </a:lnL>
                    <a:lnR>
                      <a:noFill/>
                    </a:lnR>
                    <a:lnT>
                      <a:noFill/>
                    </a:lnT>
                    <a:lnB>
                      <a:noFill/>
                    </a:lnB>
                  </a:tcPr>
                </a:tc>
                <a:extLst>
                  <a:ext uri="{0D108BD9-81ED-4DB2-BD59-A6C34878D82A}">
                    <a16:rowId xmlns="" xmlns:a16="http://schemas.microsoft.com/office/drawing/2014/main" val="1409768681"/>
                  </a:ext>
                </a:extLst>
              </a:tr>
              <a:tr h="188882">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solidFill>
                      <a:srgbClr val="C5D9F1"/>
                    </a:solidFill>
                  </a:tcPr>
                </a:tc>
                <a:tc gridSpan="2">
                  <a:txBody>
                    <a:bodyPr/>
                    <a:lstStyle/>
                    <a:p>
                      <a:pPr algn="l" fontAlgn="b"/>
                      <a:r>
                        <a:rPr lang="en-US" sz="1100" b="0" i="0" u="none" strike="noStrike">
                          <a:solidFill>
                            <a:srgbClr val="000000"/>
                          </a:solidFill>
                          <a:effectLst/>
                          <a:latin typeface="Calibri" panose="020F0502020204030204" pitchFamily="34" charset="0"/>
                        </a:rPr>
                        <a:t>Total Other Expenses</a:t>
                      </a:r>
                    </a:p>
                  </a:txBody>
                  <a:tcPr marL="8994" marR="8994" marT="8994"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3,800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3,587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(213)</a:t>
                      </a:r>
                    </a:p>
                  </a:txBody>
                  <a:tcPr marL="8994" marR="8994" marT="8994" marB="0" anchor="b">
                    <a:lnL>
                      <a:noFill/>
                    </a:lnL>
                    <a:lnR>
                      <a:noFill/>
                    </a:lnR>
                    <a:lnT>
                      <a:noFill/>
                    </a:lnT>
                    <a:lnB>
                      <a:noFill/>
                    </a:lnB>
                    <a:solidFill>
                      <a:srgbClr val="C5D9F1"/>
                    </a:solidFill>
                  </a:tcPr>
                </a:tc>
                <a:extLst>
                  <a:ext uri="{0D108BD9-81ED-4DB2-BD59-A6C34878D82A}">
                    <a16:rowId xmlns="" xmlns:a16="http://schemas.microsoft.com/office/drawing/2014/main" val="2974106640"/>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Overhead</a:t>
                      </a:r>
                    </a:p>
                  </a:txBody>
                  <a:tcPr marL="8994" marR="8994" marT="899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extLst>
                  <a:ext uri="{0D108BD9-81ED-4DB2-BD59-A6C34878D82A}">
                    <a16:rowId xmlns="" xmlns:a16="http://schemas.microsoft.com/office/drawing/2014/main" val="2719626745"/>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Admin &amp; Supplies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900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778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(122)</a:t>
                      </a:r>
                    </a:p>
                  </a:txBody>
                  <a:tcPr marL="8994" marR="8994" marT="8994" marB="0" anchor="b">
                    <a:lnL>
                      <a:noFill/>
                    </a:lnL>
                    <a:lnR>
                      <a:noFill/>
                    </a:lnR>
                    <a:lnT>
                      <a:noFill/>
                    </a:lnT>
                    <a:lnB>
                      <a:noFill/>
                    </a:lnB>
                  </a:tcPr>
                </a:tc>
                <a:extLst>
                  <a:ext uri="{0D108BD9-81ED-4DB2-BD59-A6C34878D82A}">
                    <a16:rowId xmlns="" xmlns:a16="http://schemas.microsoft.com/office/drawing/2014/main" val="3329378340"/>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Insurance</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350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298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(52)</a:t>
                      </a:r>
                    </a:p>
                  </a:txBody>
                  <a:tcPr marL="8994" marR="8994" marT="8994" marB="0" anchor="b">
                    <a:lnL>
                      <a:noFill/>
                    </a:lnL>
                    <a:lnR>
                      <a:noFill/>
                    </a:lnR>
                    <a:lnT>
                      <a:noFill/>
                    </a:lnT>
                    <a:lnB>
                      <a:noFill/>
                    </a:lnB>
                  </a:tcPr>
                </a:tc>
                <a:extLst>
                  <a:ext uri="{0D108BD9-81ED-4DB2-BD59-A6C34878D82A}">
                    <a16:rowId xmlns="" xmlns:a16="http://schemas.microsoft.com/office/drawing/2014/main" val="3999037687"/>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Bank Charges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1,000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634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(366)</a:t>
                      </a:r>
                    </a:p>
                  </a:txBody>
                  <a:tcPr marL="8994" marR="8994" marT="8994" marB="0" anchor="b">
                    <a:lnL>
                      <a:noFill/>
                    </a:lnL>
                    <a:lnR>
                      <a:noFill/>
                    </a:lnR>
                    <a:lnT>
                      <a:noFill/>
                    </a:lnT>
                    <a:lnB>
                      <a:noFill/>
                    </a:lnB>
                  </a:tcPr>
                </a:tc>
                <a:extLst>
                  <a:ext uri="{0D108BD9-81ED-4DB2-BD59-A6C34878D82A}">
                    <a16:rowId xmlns="" xmlns:a16="http://schemas.microsoft.com/office/drawing/2014/main" val="760316379"/>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PTA Dues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1,300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1,168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(132)</a:t>
                      </a:r>
                    </a:p>
                  </a:txBody>
                  <a:tcPr marL="8994" marR="8994" marT="8994" marB="0" anchor="b">
                    <a:lnL>
                      <a:noFill/>
                    </a:lnL>
                    <a:lnR>
                      <a:noFill/>
                    </a:lnR>
                    <a:lnT>
                      <a:noFill/>
                    </a:lnT>
                    <a:lnB>
                      <a:noFill/>
                    </a:lnB>
                  </a:tcPr>
                </a:tc>
                <a:extLst>
                  <a:ext uri="{0D108BD9-81ED-4DB2-BD59-A6C34878D82A}">
                    <a16:rowId xmlns="" xmlns:a16="http://schemas.microsoft.com/office/drawing/2014/main" val="1759101958"/>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Tax Preparation</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(500)</a:t>
                      </a:r>
                    </a:p>
                  </a:txBody>
                  <a:tcPr marL="8994" marR="8994" marT="8994" marB="0" anchor="b">
                    <a:lnL>
                      <a:noFill/>
                    </a:lnL>
                    <a:lnR>
                      <a:noFill/>
                    </a:lnR>
                    <a:lnT>
                      <a:noFill/>
                    </a:lnT>
                    <a:lnB>
                      <a:noFill/>
                    </a:lnB>
                  </a:tcPr>
                </a:tc>
                <a:extLst>
                  <a:ext uri="{0D108BD9-81ED-4DB2-BD59-A6C34878D82A}">
                    <a16:rowId xmlns="" xmlns:a16="http://schemas.microsoft.com/office/drawing/2014/main" val="1602551277"/>
                  </a:ext>
                </a:extLst>
              </a:tr>
              <a:tr h="188882">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solidFill>
                      <a:srgbClr val="C5D9F1"/>
                    </a:solidFill>
                  </a:tcPr>
                </a:tc>
                <a:tc gridSpan="2">
                  <a:txBody>
                    <a:bodyPr/>
                    <a:lstStyle/>
                    <a:p>
                      <a:pPr algn="l" fontAlgn="b"/>
                      <a:r>
                        <a:rPr lang="en-US" sz="1100" b="0" i="0" u="none" strike="noStrike">
                          <a:solidFill>
                            <a:srgbClr val="000000"/>
                          </a:solidFill>
                          <a:effectLst/>
                          <a:latin typeface="Calibri" panose="020F0502020204030204" pitchFamily="34" charset="0"/>
                        </a:rPr>
                        <a:t>Total Overhead Expenses</a:t>
                      </a:r>
                    </a:p>
                  </a:txBody>
                  <a:tcPr marL="8994" marR="8994" marT="8994"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4,050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2,879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(1,171)</a:t>
                      </a:r>
                    </a:p>
                  </a:txBody>
                  <a:tcPr marL="8994" marR="8994" marT="8994" marB="0" anchor="b">
                    <a:lnL>
                      <a:noFill/>
                    </a:lnL>
                    <a:lnR>
                      <a:noFill/>
                    </a:lnR>
                    <a:lnT>
                      <a:noFill/>
                    </a:lnT>
                    <a:lnB>
                      <a:noFill/>
                    </a:lnB>
                    <a:solidFill>
                      <a:srgbClr val="C5D9F1"/>
                    </a:solidFill>
                  </a:tcPr>
                </a:tc>
                <a:extLst>
                  <a:ext uri="{0D108BD9-81ED-4DB2-BD59-A6C34878D82A}">
                    <a16:rowId xmlns="" xmlns:a16="http://schemas.microsoft.com/office/drawing/2014/main" val="770517163"/>
                  </a:ext>
                </a:extLst>
              </a:tr>
              <a:tr h="188882">
                <a:tc gridSpan="3">
                  <a:txBody>
                    <a:bodyPr/>
                    <a:lstStyle/>
                    <a:p>
                      <a:pPr algn="l" fontAlgn="b"/>
                      <a:r>
                        <a:rPr lang="en-US" sz="1100" b="0" i="0" u="none" strike="noStrike">
                          <a:solidFill>
                            <a:srgbClr val="000000"/>
                          </a:solidFill>
                          <a:effectLst/>
                          <a:latin typeface="Calibri" panose="020F0502020204030204" pitchFamily="34" charset="0"/>
                        </a:rPr>
                        <a:t>Total Expenses</a:t>
                      </a:r>
                    </a:p>
                  </a:txBody>
                  <a:tcPr marL="8994" marR="8994" marT="8994" marB="0" anchor="b">
                    <a:lnL>
                      <a:noFill/>
                    </a:lnL>
                    <a:lnR>
                      <a:noFill/>
                    </a:lnR>
                    <a:lnT>
                      <a:noFill/>
                    </a:lnT>
                    <a:lnB>
                      <a:noFill/>
                    </a:lnB>
                    <a:solidFill>
                      <a:srgbClr val="8DB4E2"/>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75,250 </a:t>
                      </a:r>
                    </a:p>
                  </a:txBody>
                  <a:tcPr marL="8994" marR="8994" marT="8994" marB="0" anchor="b">
                    <a:lnL>
                      <a:noFill/>
                    </a:lnL>
                    <a:lnR>
                      <a:noFill/>
                    </a:lnR>
                    <a:lnT>
                      <a:noFill/>
                    </a:lnT>
                    <a:lnB>
                      <a:noFill/>
                    </a:lnB>
                    <a:solidFill>
                      <a:srgbClr val="8DB4E2"/>
                    </a:solidFill>
                  </a:tcPr>
                </a:tc>
                <a:tc>
                  <a:txBody>
                    <a:bodyPr/>
                    <a:lstStyle/>
                    <a:p>
                      <a:pPr algn="l" fontAlgn="b"/>
                      <a:r>
                        <a:rPr lang="en-US" sz="1100" b="0" i="0" u="none" strike="noStrike">
                          <a:solidFill>
                            <a:srgbClr val="000000"/>
                          </a:solidFill>
                          <a:effectLst/>
                          <a:latin typeface="Calibri" panose="020F0502020204030204" pitchFamily="34" charset="0"/>
                        </a:rPr>
                        <a:t> $                 53,700 </a:t>
                      </a:r>
                    </a:p>
                  </a:txBody>
                  <a:tcPr marL="8994" marR="8994" marT="8994" marB="0" anchor="b">
                    <a:lnL>
                      <a:noFill/>
                    </a:lnL>
                    <a:lnR>
                      <a:noFill/>
                    </a:lnR>
                    <a:lnT>
                      <a:noFill/>
                    </a:lnT>
                    <a:lnB>
                      <a:noFill/>
                    </a:lnB>
                    <a:solidFill>
                      <a:srgbClr val="8DB4E2"/>
                    </a:solidFill>
                  </a:tcPr>
                </a:tc>
                <a:tc>
                  <a:txBody>
                    <a:bodyPr/>
                    <a:lstStyle/>
                    <a:p>
                      <a:pPr algn="l" fontAlgn="b"/>
                      <a:r>
                        <a:rPr lang="en-US" sz="1100" b="0" i="0" u="none" strike="noStrike">
                          <a:solidFill>
                            <a:srgbClr val="000000"/>
                          </a:solidFill>
                          <a:effectLst/>
                          <a:latin typeface="Calibri" panose="020F0502020204030204" pitchFamily="34" charset="0"/>
                        </a:rPr>
                        <a:t> $                (21,550)</a:t>
                      </a:r>
                    </a:p>
                  </a:txBody>
                  <a:tcPr marL="8994" marR="8994" marT="8994" marB="0" anchor="b">
                    <a:lnL>
                      <a:noFill/>
                    </a:lnL>
                    <a:lnR>
                      <a:noFill/>
                    </a:lnR>
                    <a:lnT>
                      <a:noFill/>
                    </a:lnT>
                    <a:lnB>
                      <a:noFill/>
                    </a:lnB>
                    <a:solidFill>
                      <a:srgbClr val="8DB4E2"/>
                    </a:solidFill>
                  </a:tcPr>
                </a:tc>
                <a:extLst>
                  <a:ext uri="{0D108BD9-81ED-4DB2-BD59-A6C34878D82A}">
                    <a16:rowId xmlns="" xmlns:a16="http://schemas.microsoft.com/office/drawing/2014/main" val="495923702"/>
                  </a:ext>
                </a:extLst>
              </a:tr>
              <a:tr h="181686">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8994" marR="8994" marT="8994" marB="0" anchor="b">
                    <a:lnL>
                      <a:noFill/>
                    </a:lnL>
                    <a:lnR>
                      <a:noFill/>
                    </a:lnR>
                    <a:lnT>
                      <a:noFill/>
                    </a:lnT>
                    <a:lnB>
                      <a:noFill/>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8994" marR="8994" marT="8994" marB="0" anchor="b">
                    <a:lnL>
                      <a:noFill/>
                    </a:lnL>
                    <a:lnR>
                      <a:noFill/>
                    </a:lnR>
                    <a:lnT>
                      <a:noFill/>
                    </a:lnT>
                    <a:lnB>
                      <a:noFill/>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8994" marR="8994" marT="8994" marB="0" anchor="b">
                    <a:lnL>
                      <a:noFill/>
                    </a:lnL>
                    <a:lnR>
                      <a:noFill/>
                    </a:lnR>
                    <a:lnT>
                      <a:noFill/>
                    </a:lnT>
                    <a:lnB>
                      <a:noFill/>
                    </a:lnB>
                  </a:tcPr>
                </a:tc>
                <a:extLst>
                  <a:ext uri="{0D108BD9-81ED-4DB2-BD59-A6C34878D82A}">
                    <a16:rowId xmlns="" xmlns:a16="http://schemas.microsoft.com/office/drawing/2014/main" val="420495775"/>
                  </a:ext>
                </a:extLst>
              </a:tr>
              <a:tr h="188882">
                <a:tc gridSpan="3">
                  <a:txBody>
                    <a:bodyPr/>
                    <a:lstStyle/>
                    <a:p>
                      <a:pPr algn="l" fontAlgn="b"/>
                      <a:r>
                        <a:rPr lang="en-US" sz="1100" b="1" i="0" u="none" strike="noStrike">
                          <a:solidFill>
                            <a:srgbClr val="FFFFFF"/>
                          </a:solidFill>
                          <a:effectLst/>
                          <a:latin typeface="Calibri" panose="020F0502020204030204" pitchFamily="34" charset="0"/>
                        </a:rPr>
                        <a:t>Net Use of Funds</a:t>
                      </a:r>
                    </a:p>
                  </a:txBody>
                  <a:tcPr marL="8994" marR="8994" marT="8994" marB="0" anchor="b">
                    <a:lnL>
                      <a:noFill/>
                    </a:lnL>
                    <a:lnR>
                      <a:noFill/>
                    </a:lnR>
                    <a:lnT>
                      <a:noFill/>
                    </a:lnT>
                    <a:lnB>
                      <a:noFill/>
                    </a:lnB>
                    <a:solidFill>
                      <a:srgbClr val="538DD5"/>
                    </a:solidFill>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rgbClr val="FFFFFF"/>
                          </a:solidFill>
                          <a:effectLst/>
                          <a:latin typeface="Calibri" panose="020F0502020204030204" pitchFamily="34" charset="0"/>
                        </a:rPr>
                        <a:t> $                         (0)</a:t>
                      </a:r>
                    </a:p>
                  </a:txBody>
                  <a:tcPr marL="8994" marR="8994" marT="8994" marB="0" anchor="b">
                    <a:lnL>
                      <a:noFill/>
                    </a:lnL>
                    <a:lnR>
                      <a:noFill/>
                    </a:lnR>
                    <a:lnT>
                      <a:noFill/>
                    </a:lnT>
                    <a:lnB>
                      <a:noFill/>
                    </a:lnB>
                    <a:solidFill>
                      <a:srgbClr val="538DD5"/>
                    </a:solidFill>
                  </a:tcPr>
                </a:tc>
                <a:tc>
                  <a:txBody>
                    <a:bodyPr/>
                    <a:lstStyle/>
                    <a:p>
                      <a:pPr algn="l" fontAlgn="b"/>
                      <a:r>
                        <a:rPr lang="en-US" sz="1100" b="1" i="0" u="none" strike="noStrike">
                          <a:solidFill>
                            <a:srgbClr val="FFFFFF"/>
                          </a:solidFill>
                          <a:effectLst/>
                          <a:latin typeface="Calibri" panose="020F0502020204030204" pitchFamily="34" charset="0"/>
                        </a:rPr>
                        <a:t> $                      943 </a:t>
                      </a:r>
                    </a:p>
                  </a:txBody>
                  <a:tcPr marL="8994" marR="8994" marT="8994" marB="0" anchor="b">
                    <a:lnL>
                      <a:noFill/>
                    </a:lnL>
                    <a:lnR>
                      <a:noFill/>
                    </a:lnR>
                    <a:lnT>
                      <a:noFill/>
                    </a:lnT>
                    <a:lnB>
                      <a:noFill/>
                    </a:lnB>
                    <a:solidFill>
                      <a:srgbClr val="538DD5"/>
                    </a:solidFill>
                  </a:tcPr>
                </a:tc>
                <a:tc>
                  <a:txBody>
                    <a:bodyPr/>
                    <a:lstStyle/>
                    <a:p>
                      <a:pPr algn="l" fontAlgn="b"/>
                      <a:r>
                        <a:rPr lang="en-US" sz="1100" b="1" i="0" u="none" strike="noStrike" dirty="0">
                          <a:solidFill>
                            <a:srgbClr val="FFFFFF"/>
                          </a:solidFill>
                          <a:effectLst/>
                          <a:latin typeface="Calibri" panose="020F0502020204030204" pitchFamily="34" charset="0"/>
                        </a:rPr>
                        <a:t> $                 29,693 </a:t>
                      </a:r>
                    </a:p>
                  </a:txBody>
                  <a:tcPr marL="8994" marR="8994" marT="8994" marB="0" anchor="b">
                    <a:lnL>
                      <a:noFill/>
                    </a:lnL>
                    <a:lnR>
                      <a:noFill/>
                    </a:lnR>
                    <a:lnT>
                      <a:noFill/>
                    </a:lnT>
                    <a:lnB>
                      <a:noFill/>
                    </a:lnB>
                    <a:solidFill>
                      <a:srgbClr val="538DD5"/>
                    </a:solidFill>
                  </a:tcPr>
                </a:tc>
                <a:extLst>
                  <a:ext uri="{0D108BD9-81ED-4DB2-BD59-A6C34878D82A}">
                    <a16:rowId xmlns="" xmlns:a16="http://schemas.microsoft.com/office/drawing/2014/main" val="1098701251"/>
                  </a:ext>
                </a:extLst>
              </a:tr>
            </a:tbl>
          </a:graphicData>
        </a:graphic>
      </p:graphicFrame>
      <p:sp>
        <p:nvSpPr>
          <p:cNvPr id="5" name="Rectangle 4"/>
          <p:cNvSpPr/>
          <p:nvPr/>
        </p:nvSpPr>
        <p:spPr>
          <a:xfrm>
            <a:off x="6553200" y="6248400"/>
            <a:ext cx="137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rPr>
              <a:t>Revenues exceeded expenditures by $943.00</a:t>
            </a:r>
            <a:endParaRPr lang="en-US" sz="1000" dirty="0">
              <a:solidFill>
                <a:srgbClr val="FF0000"/>
              </a:solidFill>
            </a:endParaRPr>
          </a:p>
        </p:txBody>
      </p:sp>
      <p:cxnSp>
        <p:nvCxnSpPr>
          <p:cNvPr id="7" name="Straight Arrow Connector 6"/>
          <p:cNvCxnSpPr/>
          <p:nvPr/>
        </p:nvCxnSpPr>
        <p:spPr>
          <a:xfrm flipH="1" flipV="1">
            <a:off x="6324600" y="6019800"/>
            <a:ext cx="304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64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quarter" idx="1"/>
          </p:nvPr>
        </p:nvSpPr>
        <p:spPr>
          <a:xfrm>
            <a:off x="152400" y="1600200"/>
            <a:ext cx="4343400" cy="4800600"/>
          </a:xfrm>
          <a:solidFill>
            <a:schemeClr val="bg1"/>
          </a:solidFill>
        </p:spPr>
        <p:txBody>
          <a:bodyPr>
            <a:normAutofit fontScale="77500" lnSpcReduction="20000"/>
          </a:bodyPr>
          <a:lstStyle/>
          <a:p>
            <a:r>
              <a:rPr lang="en-US" dirty="0"/>
              <a:t>Please visit </a:t>
            </a:r>
            <a:r>
              <a:rPr lang="en-US" dirty="0">
                <a:hlinkClick r:id="rId2"/>
              </a:rPr>
              <a:t>www.leescornerpta.net</a:t>
            </a:r>
            <a:r>
              <a:rPr lang="en-US" dirty="0"/>
              <a:t>  </a:t>
            </a:r>
          </a:p>
          <a:p>
            <a:r>
              <a:rPr lang="en-US" dirty="0"/>
              <a:t>Meeting materials will be posted on the home page in the next few days, including the link for the recorded live stream.</a:t>
            </a:r>
          </a:p>
          <a:p>
            <a:r>
              <a:rPr lang="en-US" dirty="0"/>
              <a:t>Join our Facebook group! It is a closed group so only the school community can join and posts are not available to the general public. </a:t>
            </a:r>
            <a:r>
              <a:rPr lang="en-US" dirty="0">
                <a:hlinkClick r:id="rId3"/>
              </a:rPr>
              <a:t>https://www.facebook.com/groups/673851072716338/</a:t>
            </a:r>
            <a:r>
              <a:rPr lang="en-US" dirty="0"/>
              <a:t> </a:t>
            </a:r>
          </a:p>
          <a:p>
            <a:endParaRPr lang="en-US" dirty="0"/>
          </a:p>
          <a:p>
            <a:endParaRPr lang="en-US"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221"/>
          <a:stretch/>
        </p:blipFill>
        <p:spPr bwMode="auto">
          <a:xfrm>
            <a:off x="4689348" y="4343400"/>
            <a:ext cx="3886200" cy="1410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 xmlns:a16="http://schemas.microsoft.com/office/drawing/2014/main" id="{C0F3D19F-54B8-42EF-97E8-0DEE343D27FB}"/>
              </a:ext>
            </a:extLst>
          </p:cNvPr>
          <p:cNvPicPr>
            <a:picLocks noChangeAspect="1"/>
          </p:cNvPicPr>
          <p:nvPr/>
        </p:nvPicPr>
        <p:blipFill>
          <a:blip r:embed="rId5"/>
          <a:stretch>
            <a:fillRect/>
          </a:stretch>
        </p:blipFill>
        <p:spPr>
          <a:xfrm>
            <a:off x="4689348" y="533400"/>
            <a:ext cx="3962400" cy="2826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1776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15F71A-FBD6-41C4-B1CA-2F59DCC3C969}"/>
              </a:ext>
            </a:extLst>
          </p:cNvPr>
          <p:cNvSpPr>
            <a:spLocks noGrp="1"/>
          </p:cNvSpPr>
          <p:nvPr>
            <p:ph type="title"/>
          </p:nvPr>
        </p:nvSpPr>
        <p:spPr/>
        <p:txBody>
          <a:bodyPr/>
          <a:lstStyle/>
          <a:p>
            <a:r>
              <a:rPr lang="en-US" dirty="0"/>
              <a:t>Principal’s Report</a:t>
            </a:r>
          </a:p>
        </p:txBody>
      </p:sp>
      <p:sp>
        <p:nvSpPr>
          <p:cNvPr id="3" name="Slide Number Placeholder 2">
            <a:extLst>
              <a:ext uri="{FF2B5EF4-FFF2-40B4-BE49-F238E27FC236}">
                <a16:creationId xmlns="" xmlns:a16="http://schemas.microsoft.com/office/drawing/2014/main" id="{DA630A3F-C565-42B9-BFB3-DB1CCC045F40}"/>
              </a:ext>
            </a:extLst>
          </p:cNvPr>
          <p:cNvSpPr>
            <a:spLocks noGrp="1"/>
          </p:cNvSpPr>
          <p:nvPr>
            <p:ph type="sldNum" sz="quarter" idx="12"/>
          </p:nvPr>
        </p:nvSpPr>
        <p:spPr/>
        <p:txBody>
          <a:bodyPr>
            <a:normAutofit fontScale="85000" lnSpcReduction="20000"/>
          </a:bodyPr>
          <a:lstStyle/>
          <a:p>
            <a:fld id="{3F0AF2E6-A38B-4EF6-89B6-00005E8DFE38}" type="slidenum">
              <a:rPr lang="en-US" smtClean="0"/>
              <a:t>17</a:t>
            </a:fld>
            <a:endParaRPr lang="en-US"/>
          </a:p>
        </p:txBody>
      </p:sp>
      <p:pic>
        <p:nvPicPr>
          <p:cNvPr id="7" name="Content Placeholder 6">
            <a:extLst>
              <a:ext uri="{FF2B5EF4-FFF2-40B4-BE49-F238E27FC236}">
                <a16:creationId xmlns="" xmlns:a16="http://schemas.microsoft.com/office/drawing/2014/main" id="{FE5DCC04-F225-4A8B-A4A7-27CE00D85470}"/>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rot="500728">
            <a:off x="1119936" y="1670147"/>
            <a:ext cx="6531901" cy="4358776"/>
          </a:xfrm>
          <a:prstGeom prst="rect">
            <a:avLst/>
          </a:prstGeom>
        </p:spPr>
      </p:pic>
    </p:spTree>
    <p:extLst>
      <p:ext uri="{BB962C8B-B14F-4D97-AF65-F5344CB8AC3E}">
        <p14:creationId xmlns:p14="http://schemas.microsoft.com/office/powerpoint/2010/main" val="374666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687825-3C2E-45B2-A2C5-E4187A78122B}"/>
              </a:ext>
            </a:extLst>
          </p:cNvPr>
          <p:cNvSpPr>
            <a:spLocks noGrp="1"/>
          </p:cNvSpPr>
          <p:nvPr>
            <p:ph type="title"/>
          </p:nvPr>
        </p:nvSpPr>
        <p:spPr/>
        <p:txBody>
          <a:bodyPr/>
          <a:lstStyle/>
          <a:p>
            <a:r>
              <a:rPr lang="en-US" dirty="0"/>
              <a:t>Teacher Presentation</a:t>
            </a:r>
          </a:p>
        </p:txBody>
      </p:sp>
      <p:sp>
        <p:nvSpPr>
          <p:cNvPr id="3" name="Slide Number Placeholder 2">
            <a:extLst>
              <a:ext uri="{FF2B5EF4-FFF2-40B4-BE49-F238E27FC236}">
                <a16:creationId xmlns="" xmlns:a16="http://schemas.microsoft.com/office/drawing/2014/main" id="{8FE1BA07-0A80-458F-A7ED-604B010BE465}"/>
              </a:ext>
            </a:extLst>
          </p:cNvPr>
          <p:cNvSpPr>
            <a:spLocks noGrp="1"/>
          </p:cNvSpPr>
          <p:nvPr>
            <p:ph type="sldNum" sz="quarter" idx="12"/>
          </p:nvPr>
        </p:nvSpPr>
        <p:spPr/>
        <p:txBody>
          <a:bodyPr>
            <a:normAutofit fontScale="85000" lnSpcReduction="20000"/>
          </a:bodyPr>
          <a:lstStyle/>
          <a:p>
            <a:fld id="{3F0AF2E6-A38B-4EF6-89B6-00005E8DFE38}" type="slidenum">
              <a:rPr lang="en-US" smtClean="0"/>
              <a:t>18</a:t>
            </a:fld>
            <a:endParaRPr lang="en-US"/>
          </a:p>
        </p:txBody>
      </p:sp>
      <p:sp>
        <p:nvSpPr>
          <p:cNvPr id="4" name="Content Placeholder 3">
            <a:extLst>
              <a:ext uri="{FF2B5EF4-FFF2-40B4-BE49-F238E27FC236}">
                <a16:creationId xmlns="" xmlns:a16="http://schemas.microsoft.com/office/drawing/2014/main" id="{D16FF921-2615-477D-A454-C25541BF8007}"/>
              </a:ext>
            </a:extLst>
          </p:cNvPr>
          <p:cNvSpPr>
            <a:spLocks noGrp="1"/>
          </p:cNvSpPr>
          <p:nvPr>
            <p:ph sz="quarter" idx="1"/>
          </p:nvPr>
        </p:nvSpPr>
        <p:spPr/>
        <p:txBody>
          <a:bodyPr/>
          <a:lstStyle/>
          <a:p>
            <a:r>
              <a:rPr lang="en-US" dirty="0"/>
              <a:t>Mrs. Carter and Mrs. McLaughlin share about Surface Pro </a:t>
            </a:r>
            <a:r>
              <a:rPr lang="en-US" dirty="0" smtClean="0"/>
              <a:t>tablets</a:t>
            </a:r>
          </a:p>
          <a:p>
            <a:pPr lvl="1"/>
            <a:r>
              <a:rPr lang="en-US" dirty="0" smtClean="0">
                <a:solidFill>
                  <a:srgbClr val="FF0000"/>
                </a:solidFill>
              </a:rPr>
              <a:t>Please watch Facebook Live video for demonstration.</a:t>
            </a:r>
            <a:endParaRPr lang="en-US" dirty="0">
              <a:solidFill>
                <a:srgbClr val="FF0000"/>
              </a:solidFill>
            </a:endParaRPr>
          </a:p>
          <a:p>
            <a:endParaRPr lang="en-US" dirty="0"/>
          </a:p>
          <a:p>
            <a:endParaRPr lang="en-US" dirty="0"/>
          </a:p>
          <a:p>
            <a:endParaRPr lang="en-US" dirty="0"/>
          </a:p>
        </p:txBody>
      </p:sp>
      <p:pic>
        <p:nvPicPr>
          <p:cNvPr id="1026" name="Picture 2" descr="Image result for microsoft surface">
            <a:extLst>
              <a:ext uri="{FF2B5EF4-FFF2-40B4-BE49-F238E27FC236}">
                <a16:creationId xmlns="" xmlns:a16="http://schemas.microsoft.com/office/drawing/2014/main" id="{B0D57347-88AA-44FC-AD24-1B42E21E3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81400"/>
            <a:ext cx="46196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871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0"/>
            <a:ext cx="6477000" cy="1828800"/>
          </a:xfrm>
        </p:spPr>
        <p:txBody>
          <a:bodyPr/>
          <a:lstStyle/>
          <a:p>
            <a:r>
              <a:rPr lang="en-US" dirty="0"/>
              <a:t>Adjourn</a:t>
            </a:r>
          </a:p>
        </p:txBody>
      </p:sp>
      <p:sp>
        <p:nvSpPr>
          <p:cNvPr id="4" name="Subtitle 3"/>
          <p:cNvSpPr>
            <a:spLocks noGrp="1"/>
          </p:cNvSpPr>
          <p:nvPr>
            <p:ph type="subTitle" idx="1"/>
          </p:nvPr>
        </p:nvSpPr>
        <p:spPr>
          <a:xfrm>
            <a:off x="914400" y="976178"/>
            <a:ext cx="7772400" cy="1665732"/>
          </a:xfrm>
        </p:spPr>
        <p:txBody>
          <a:bodyPr>
            <a:normAutofit/>
          </a:bodyPr>
          <a:lstStyle/>
          <a:p>
            <a:r>
              <a:rPr lang="en-US" sz="6000" i="1" dirty="0"/>
              <a:t>Have a great summer!</a:t>
            </a:r>
          </a:p>
        </p:txBody>
      </p:sp>
      <p:pic>
        <p:nvPicPr>
          <p:cNvPr id="9219" name="Picture 3" descr="C:\Users\ChangFam\AppData\Local\Microsoft\Windows\Temporary Internet Files\Content.IE5\69M3MN9R\MC9003871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33344"/>
            <a:ext cx="3657600" cy="2609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24912" y="6121646"/>
            <a:ext cx="3339376" cy="369332"/>
          </a:xfrm>
          <a:prstGeom prst="rect">
            <a:avLst/>
          </a:prstGeom>
          <a:noFill/>
        </p:spPr>
        <p:txBody>
          <a:bodyPr wrap="none" rtlCol="0">
            <a:spAutoFit/>
          </a:bodyPr>
          <a:lstStyle/>
          <a:p>
            <a:r>
              <a:rPr lang="en-US" dirty="0" smtClean="0">
                <a:solidFill>
                  <a:srgbClr val="FF0000"/>
                </a:solidFill>
              </a:rPr>
              <a:t>Meeting adjourned at 8:02 PM.</a:t>
            </a:r>
            <a:endParaRPr lang="en-US" dirty="0">
              <a:solidFill>
                <a:srgbClr val="FF0000"/>
              </a:solidFill>
            </a:endParaRPr>
          </a:p>
        </p:txBody>
      </p:sp>
    </p:spTree>
    <p:extLst>
      <p:ext uri="{BB962C8B-B14F-4D97-AF65-F5344CB8AC3E}">
        <p14:creationId xmlns:p14="http://schemas.microsoft.com/office/powerpoint/2010/main" val="397501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2</a:t>
            </a:fld>
            <a:endParaRPr lang="en-US"/>
          </a:p>
        </p:txBody>
      </p:sp>
      <p:sp>
        <p:nvSpPr>
          <p:cNvPr id="4" name="Content Placeholder 3"/>
          <p:cNvSpPr>
            <a:spLocks noGrp="1"/>
          </p:cNvSpPr>
          <p:nvPr>
            <p:ph sz="quarter" idx="1"/>
          </p:nvPr>
        </p:nvSpPr>
        <p:spPr/>
        <p:txBody>
          <a:bodyPr numCol="2">
            <a:normAutofit fontScale="70000" lnSpcReduction="20000"/>
          </a:bodyPr>
          <a:lstStyle/>
          <a:p>
            <a:r>
              <a:rPr lang="en-US" dirty="0" smtClean="0"/>
              <a:t>Kay Shear</a:t>
            </a:r>
          </a:p>
          <a:p>
            <a:r>
              <a:rPr lang="en-US" dirty="0" smtClean="0"/>
              <a:t>Julie Chang</a:t>
            </a:r>
          </a:p>
          <a:p>
            <a:r>
              <a:rPr lang="en-US" dirty="0" smtClean="0"/>
              <a:t>Joanne Fulmer</a:t>
            </a:r>
          </a:p>
          <a:p>
            <a:r>
              <a:rPr lang="en-US" dirty="0" smtClean="0"/>
              <a:t>Bob D’Amato</a:t>
            </a:r>
          </a:p>
          <a:p>
            <a:r>
              <a:rPr lang="en-US" dirty="0" smtClean="0"/>
              <a:t>Laura Tapper</a:t>
            </a:r>
          </a:p>
          <a:p>
            <a:r>
              <a:rPr lang="en-US" dirty="0" smtClean="0"/>
              <a:t>Christine Pimentel</a:t>
            </a:r>
          </a:p>
          <a:p>
            <a:r>
              <a:rPr lang="en-US" dirty="0" smtClean="0"/>
              <a:t>Jon Hill</a:t>
            </a:r>
          </a:p>
          <a:p>
            <a:r>
              <a:rPr lang="en-US" dirty="0" smtClean="0"/>
              <a:t>Simi </a:t>
            </a:r>
            <a:r>
              <a:rPr lang="en-US" dirty="0" err="1" smtClean="0"/>
              <a:t>Sitaram</a:t>
            </a:r>
            <a:endParaRPr lang="en-US" dirty="0" smtClean="0"/>
          </a:p>
          <a:p>
            <a:r>
              <a:rPr lang="en-US" dirty="0"/>
              <a:t>Tracy </a:t>
            </a:r>
            <a:r>
              <a:rPr lang="en-US" dirty="0" smtClean="0"/>
              <a:t>Kagan</a:t>
            </a:r>
            <a:endParaRPr lang="en-US" dirty="0"/>
          </a:p>
          <a:p>
            <a:r>
              <a:rPr lang="en-US" dirty="0" smtClean="0"/>
              <a:t>Amy Whiteman</a:t>
            </a:r>
          </a:p>
          <a:p>
            <a:r>
              <a:rPr lang="en-US" dirty="0" smtClean="0"/>
              <a:t>Lisa </a:t>
            </a:r>
            <a:r>
              <a:rPr lang="en-US" dirty="0" smtClean="0"/>
              <a:t>Locke</a:t>
            </a:r>
          </a:p>
          <a:p>
            <a:r>
              <a:rPr lang="en-US" dirty="0" smtClean="0"/>
              <a:t>Debbie Wells</a:t>
            </a:r>
          </a:p>
          <a:p>
            <a:r>
              <a:rPr lang="en-US" dirty="0" smtClean="0"/>
              <a:t>Stephanie </a:t>
            </a:r>
            <a:r>
              <a:rPr lang="en-US" dirty="0" err="1" smtClean="0"/>
              <a:t>Kohne</a:t>
            </a:r>
            <a:endParaRPr lang="en-US" dirty="0" smtClean="0"/>
          </a:p>
          <a:p>
            <a:r>
              <a:rPr lang="en-US" dirty="0" smtClean="0"/>
              <a:t>Mai Siam</a:t>
            </a:r>
          </a:p>
          <a:p>
            <a:r>
              <a:rPr lang="en-US" dirty="0" smtClean="0"/>
              <a:t>Noor </a:t>
            </a:r>
            <a:r>
              <a:rPr lang="en-US" dirty="0" err="1" smtClean="0"/>
              <a:t>Bahhur</a:t>
            </a:r>
            <a:endParaRPr lang="en-US" dirty="0" smtClean="0"/>
          </a:p>
          <a:p>
            <a:r>
              <a:rPr lang="en-US" dirty="0" err="1" smtClean="0"/>
              <a:t>Venugopal</a:t>
            </a:r>
            <a:r>
              <a:rPr lang="en-US" dirty="0" smtClean="0"/>
              <a:t> </a:t>
            </a:r>
            <a:r>
              <a:rPr lang="en-US" dirty="0" err="1" smtClean="0"/>
              <a:t>Divya</a:t>
            </a:r>
            <a:endParaRPr lang="en-US" dirty="0" smtClean="0"/>
          </a:p>
          <a:p>
            <a:r>
              <a:rPr lang="en-US" dirty="0" err="1" smtClean="0"/>
              <a:t>VaRonica</a:t>
            </a:r>
            <a:r>
              <a:rPr lang="en-US" dirty="0" smtClean="0"/>
              <a:t> Sloan</a:t>
            </a:r>
          </a:p>
          <a:p>
            <a:r>
              <a:rPr lang="en-US" dirty="0" smtClean="0"/>
              <a:t>Vicki </a:t>
            </a:r>
            <a:r>
              <a:rPr lang="en-US" dirty="0" err="1" smtClean="0"/>
              <a:t>McGorty</a:t>
            </a:r>
            <a:endParaRPr lang="en-US" dirty="0" smtClean="0"/>
          </a:p>
          <a:p>
            <a:r>
              <a:rPr lang="en-US" dirty="0" smtClean="0"/>
              <a:t>Michele Bowman</a:t>
            </a:r>
          </a:p>
          <a:p>
            <a:r>
              <a:rPr lang="en-US" dirty="0" smtClean="0"/>
              <a:t>Melissa Carbonara</a:t>
            </a:r>
          </a:p>
          <a:p>
            <a:r>
              <a:rPr lang="en-US" dirty="0" smtClean="0"/>
              <a:t>Deanna </a:t>
            </a:r>
            <a:r>
              <a:rPr lang="en-US" dirty="0" err="1" smtClean="0"/>
              <a:t>Pauca</a:t>
            </a:r>
            <a:endParaRPr lang="en-US" dirty="0" smtClean="0"/>
          </a:p>
          <a:p>
            <a:r>
              <a:rPr lang="en-US" dirty="0" smtClean="0"/>
              <a:t>Lisa Tilley</a:t>
            </a:r>
          </a:p>
          <a:p>
            <a:r>
              <a:rPr lang="en-US" dirty="0" smtClean="0"/>
              <a:t>Chrissy McLaughlin</a:t>
            </a:r>
          </a:p>
          <a:p>
            <a:r>
              <a:rPr lang="en-US" smtClean="0"/>
              <a:t>Kim Carter</a:t>
            </a:r>
            <a:endParaRPr lang="en-US" dirty="0" smtClean="0"/>
          </a:p>
          <a:p>
            <a:endParaRPr lang="en-US" dirty="0" smtClean="0"/>
          </a:p>
          <a:p>
            <a:endParaRPr lang="en-US" dirty="0"/>
          </a:p>
        </p:txBody>
      </p:sp>
    </p:spTree>
    <p:extLst>
      <p:ext uri="{BB962C8B-B14F-4D97-AF65-F5344CB8AC3E}">
        <p14:creationId xmlns:p14="http://schemas.microsoft.com/office/powerpoint/2010/main" val="304837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quarter" idx="1"/>
          </p:nvPr>
        </p:nvSpPr>
        <p:spPr/>
        <p:txBody>
          <a:bodyPr>
            <a:normAutofit fontScale="85000" lnSpcReduction="20000"/>
          </a:bodyPr>
          <a:lstStyle/>
          <a:p>
            <a:pPr lvl="1"/>
            <a:endParaRPr lang="en-US" dirty="0"/>
          </a:p>
          <a:p>
            <a:pPr marL="0" indent="0">
              <a:buNone/>
            </a:pPr>
            <a:r>
              <a:rPr lang="en-US" dirty="0"/>
              <a:t>PTA Reports</a:t>
            </a:r>
          </a:p>
          <a:p>
            <a:r>
              <a:rPr lang="en-US" dirty="0"/>
              <a:t>Elections, Other volunteer opportunities</a:t>
            </a:r>
          </a:p>
          <a:p>
            <a:r>
              <a:rPr lang="en-US" dirty="0"/>
              <a:t>Effortless Fundraising</a:t>
            </a:r>
          </a:p>
          <a:p>
            <a:r>
              <a:rPr lang="en-US" dirty="0"/>
              <a:t>Special Education</a:t>
            </a:r>
          </a:p>
          <a:p>
            <a:r>
              <a:rPr lang="en-US" dirty="0"/>
              <a:t>Membership</a:t>
            </a:r>
          </a:p>
          <a:p>
            <a:r>
              <a:rPr lang="en-US" dirty="0"/>
              <a:t>Upcoming Events</a:t>
            </a:r>
          </a:p>
          <a:p>
            <a:r>
              <a:rPr lang="en-US" dirty="0"/>
              <a:t>Treasurer’s Report</a:t>
            </a:r>
          </a:p>
          <a:p>
            <a:pPr marL="0" indent="0">
              <a:buNone/>
            </a:pPr>
            <a:endParaRPr lang="en-US" dirty="0"/>
          </a:p>
          <a:p>
            <a:pPr marL="0" indent="0">
              <a:buNone/>
            </a:pPr>
            <a:r>
              <a:rPr lang="en-US" dirty="0"/>
              <a:t>Principal’s Report</a:t>
            </a:r>
          </a:p>
          <a:p>
            <a:r>
              <a:rPr lang="en-US" dirty="0"/>
              <a:t>Teacher Presentation</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spTree>
    <p:extLst>
      <p:ext uri="{BB962C8B-B14F-4D97-AF65-F5344CB8AC3E}">
        <p14:creationId xmlns:p14="http://schemas.microsoft.com/office/powerpoint/2010/main" val="224485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99B331-9F21-4463-818C-41097BDD89B9}"/>
              </a:ext>
            </a:extLst>
          </p:cNvPr>
          <p:cNvSpPr>
            <a:spLocks noGrp="1"/>
          </p:cNvSpPr>
          <p:nvPr>
            <p:ph type="title"/>
          </p:nvPr>
        </p:nvSpPr>
        <p:spPr/>
        <p:txBody>
          <a:bodyPr/>
          <a:lstStyle/>
          <a:p>
            <a:r>
              <a:rPr lang="en-US" dirty="0"/>
              <a:t>President’s Report</a:t>
            </a:r>
          </a:p>
        </p:txBody>
      </p:sp>
      <p:sp>
        <p:nvSpPr>
          <p:cNvPr id="3" name="Slide Number Placeholder 2">
            <a:extLst>
              <a:ext uri="{FF2B5EF4-FFF2-40B4-BE49-F238E27FC236}">
                <a16:creationId xmlns="" xmlns:a16="http://schemas.microsoft.com/office/drawing/2014/main" id="{204ABF60-9CA1-430E-BF7D-099CF10E9E46}"/>
              </a:ext>
            </a:extLst>
          </p:cNvPr>
          <p:cNvSpPr>
            <a:spLocks noGrp="1"/>
          </p:cNvSpPr>
          <p:nvPr>
            <p:ph type="sldNum" sz="quarter" idx="12"/>
          </p:nvPr>
        </p:nvSpPr>
        <p:spPr/>
        <p:txBody>
          <a:bodyPr>
            <a:normAutofit fontScale="85000" lnSpcReduction="20000"/>
          </a:bodyPr>
          <a:lstStyle/>
          <a:p>
            <a:fld id="{3F0AF2E6-A38B-4EF6-89B6-00005E8DFE38}" type="slidenum">
              <a:rPr lang="en-US" smtClean="0"/>
              <a:t>4</a:t>
            </a:fld>
            <a:endParaRPr lang="en-US"/>
          </a:p>
        </p:txBody>
      </p:sp>
      <p:sp>
        <p:nvSpPr>
          <p:cNvPr id="4" name="Content Placeholder 3">
            <a:extLst>
              <a:ext uri="{FF2B5EF4-FFF2-40B4-BE49-F238E27FC236}">
                <a16:creationId xmlns="" xmlns:a16="http://schemas.microsoft.com/office/drawing/2014/main" id="{5568F05F-0F9C-4804-9198-850B3E529770}"/>
              </a:ext>
            </a:extLst>
          </p:cNvPr>
          <p:cNvSpPr>
            <a:spLocks noGrp="1"/>
          </p:cNvSpPr>
          <p:nvPr>
            <p:ph sz="quarter" idx="1"/>
          </p:nvPr>
        </p:nvSpPr>
        <p:spPr/>
        <p:txBody>
          <a:bodyPr/>
          <a:lstStyle/>
          <a:p>
            <a:r>
              <a:rPr lang="en-US" dirty="0"/>
              <a:t>Elections for new board members</a:t>
            </a:r>
          </a:p>
          <a:p>
            <a:pPr lvl="1"/>
            <a:r>
              <a:rPr lang="en-US" b="1" u="sng" dirty="0"/>
              <a:t>Board Positions</a:t>
            </a:r>
            <a:r>
              <a:rPr lang="en-US" dirty="0"/>
              <a:t/>
            </a:r>
            <a:br>
              <a:rPr lang="en-US" dirty="0"/>
            </a:br>
            <a:r>
              <a:rPr lang="en-US" dirty="0"/>
              <a:t>1st Vice President (fundraising) - Jon Hill</a:t>
            </a:r>
            <a:br>
              <a:rPr lang="en-US" dirty="0"/>
            </a:br>
            <a:r>
              <a:rPr lang="en-US" dirty="0"/>
              <a:t>Membership - Simi Sitaram</a:t>
            </a:r>
            <a:br>
              <a:rPr lang="en-US" dirty="0"/>
            </a:br>
            <a:r>
              <a:rPr lang="en-US" dirty="0"/>
              <a:t>Secretary - Christine Pimentel</a:t>
            </a:r>
            <a:br>
              <a:rPr lang="en-US" dirty="0"/>
            </a:br>
            <a:r>
              <a:rPr lang="en-US" dirty="0"/>
              <a:t>Treasurer - Tracy </a:t>
            </a:r>
            <a:r>
              <a:rPr lang="en-US" dirty="0" smtClean="0"/>
              <a:t>Bergman-Kagan</a:t>
            </a:r>
          </a:p>
          <a:p>
            <a:r>
              <a:rPr lang="en-US" dirty="0" smtClean="0">
                <a:solidFill>
                  <a:srgbClr val="FF0000"/>
                </a:solidFill>
              </a:rPr>
              <a:t>Thank you to our outgoing board members!</a:t>
            </a:r>
            <a:endParaRPr lang="en-US" dirty="0">
              <a:solidFill>
                <a:srgbClr val="FF0000"/>
              </a:solidFill>
            </a:endParaRPr>
          </a:p>
          <a:p>
            <a:pPr lvl="1"/>
            <a:endParaRPr lang="en-US" dirty="0"/>
          </a:p>
          <a:p>
            <a:endParaRPr lang="en-US" dirty="0"/>
          </a:p>
          <a:p>
            <a:endParaRPr lang="en-US" dirty="0"/>
          </a:p>
        </p:txBody>
      </p:sp>
    </p:spTree>
    <p:extLst>
      <p:ext uri="{BB962C8B-B14F-4D97-AF65-F5344CB8AC3E}">
        <p14:creationId xmlns:p14="http://schemas.microsoft.com/office/powerpoint/2010/main" val="267333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27BB2-0516-430C-8842-9B2F47772B63}"/>
              </a:ext>
            </a:extLst>
          </p:cNvPr>
          <p:cNvSpPr>
            <a:spLocks noGrp="1"/>
          </p:cNvSpPr>
          <p:nvPr>
            <p:ph type="title"/>
          </p:nvPr>
        </p:nvSpPr>
        <p:spPr/>
        <p:txBody>
          <a:bodyPr/>
          <a:lstStyle/>
          <a:p>
            <a:r>
              <a:rPr lang="en-US" dirty="0"/>
              <a:t>Do you want to get involved?</a:t>
            </a:r>
          </a:p>
        </p:txBody>
      </p:sp>
      <p:sp>
        <p:nvSpPr>
          <p:cNvPr id="3" name="Slide Number Placeholder 2">
            <a:extLst>
              <a:ext uri="{FF2B5EF4-FFF2-40B4-BE49-F238E27FC236}">
                <a16:creationId xmlns="" xmlns:a16="http://schemas.microsoft.com/office/drawing/2014/main" id="{95E79813-FF55-4D2A-A5E4-DE8F6A6EEC7D}"/>
              </a:ext>
            </a:extLst>
          </p:cNvPr>
          <p:cNvSpPr>
            <a:spLocks noGrp="1"/>
          </p:cNvSpPr>
          <p:nvPr>
            <p:ph type="sldNum" sz="quarter" idx="12"/>
          </p:nvPr>
        </p:nvSpPr>
        <p:spPr/>
        <p:txBody>
          <a:bodyPr>
            <a:normAutofit fontScale="85000" lnSpcReduction="20000"/>
          </a:bodyPr>
          <a:lstStyle/>
          <a:p>
            <a:fld id="{3F0AF2E6-A38B-4EF6-89B6-00005E8DFE38}" type="slidenum">
              <a:rPr lang="en-US" smtClean="0"/>
              <a:t>5</a:t>
            </a:fld>
            <a:endParaRPr lang="en-US"/>
          </a:p>
        </p:txBody>
      </p:sp>
      <p:sp>
        <p:nvSpPr>
          <p:cNvPr id="4" name="Content Placeholder 3">
            <a:extLst>
              <a:ext uri="{FF2B5EF4-FFF2-40B4-BE49-F238E27FC236}">
                <a16:creationId xmlns="" xmlns:a16="http://schemas.microsoft.com/office/drawing/2014/main" id="{4344E62F-D1B4-402B-ACD7-A599812D4B68}"/>
              </a:ext>
            </a:extLst>
          </p:cNvPr>
          <p:cNvSpPr>
            <a:spLocks noGrp="1"/>
          </p:cNvSpPr>
          <p:nvPr>
            <p:ph sz="quarter" idx="1"/>
          </p:nvPr>
        </p:nvSpPr>
        <p:spPr/>
        <p:txBody>
          <a:bodyPr>
            <a:normAutofit lnSpcReduction="10000"/>
          </a:bodyPr>
          <a:lstStyle/>
          <a:p>
            <a:r>
              <a:rPr lang="en-US" dirty="0"/>
              <a:t>These committees need help next year.  Come and join us, for just a small time commitment.</a:t>
            </a:r>
          </a:p>
          <a:p>
            <a:pPr lvl="1"/>
            <a:r>
              <a:rPr lang="en-US" dirty="0"/>
              <a:t>Gifts for admin / teachers</a:t>
            </a:r>
          </a:p>
          <a:p>
            <a:pPr lvl="1"/>
            <a:r>
              <a:rPr lang="en-US" dirty="0"/>
              <a:t>Spirit </a:t>
            </a:r>
            <a:r>
              <a:rPr lang="en-US" dirty="0" smtClean="0"/>
              <a:t>Wear</a:t>
            </a:r>
          </a:p>
          <a:p>
            <a:pPr lvl="2"/>
            <a:r>
              <a:rPr lang="en-US" dirty="0" smtClean="0">
                <a:solidFill>
                  <a:srgbClr val="FF0000"/>
                </a:solidFill>
              </a:rPr>
              <a:t>September / October</a:t>
            </a:r>
            <a:endParaRPr lang="en-US" dirty="0">
              <a:solidFill>
                <a:srgbClr val="FF0000"/>
              </a:solidFill>
            </a:endParaRPr>
          </a:p>
          <a:p>
            <a:pPr lvl="1"/>
            <a:r>
              <a:rPr lang="en-US" dirty="0"/>
              <a:t>Welcome (host parent welcome breakfast</a:t>
            </a:r>
            <a:r>
              <a:rPr lang="en-US" dirty="0" smtClean="0"/>
              <a:t>)</a:t>
            </a:r>
          </a:p>
          <a:p>
            <a:pPr lvl="2"/>
            <a:r>
              <a:rPr lang="en-US" dirty="0" smtClean="0">
                <a:solidFill>
                  <a:srgbClr val="FF0000"/>
                </a:solidFill>
              </a:rPr>
              <a:t>September</a:t>
            </a:r>
            <a:endParaRPr lang="en-US" dirty="0">
              <a:solidFill>
                <a:srgbClr val="FF0000"/>
              </a:solidFill>
            </a:endParaRPr>
          </a:p>
          <a:p>
            <a:pPr lvl="1"/>
            <a:r>
              <a:rPr lang="en-US" dirty="0"/>
              <a:t>Box </a:t>
            </a:r>
            <a:r>
              <a:rPr lang="en-US" dirty="0" smtClean="0"/>
              <a:t>Tops</a:t>
            </a:r>
          </a:p>
          <a:p>
            <a:r>
              <a:rPr lang="en-US" dirty="0" smtClean="0">
                <a:solidFill>
                  <a:srgbClr val="FF0000"/>
                </a:solidFill>
              </a:rPr>
              <a:t>Email us or message us on Facebook if your are interesting in volunteering.</a:t>
            </a:r>
            <a:endParaRPr lang="en-US" dirty="0">
              <a:solidFill>
                <a:srgbClr val="FF0000"/>
              </a:solidFill>
            </a:endParaRPr>
          </a:p>
        </p:txBody>
      </p:sp>
    </p:spTree>
    <p:extLst>
      <p:ext uri="{BB962C8B-B14F-4D97-AF65-F5344CB8AC3E}">
        <p14:creationId xmlns:p14="http://schemas.microsoft.com/office/powerpoint/2010/main" val="176883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Fundraising Summary</a:t>
            </a:r>
          </a:p>
        </p:txBody>
      </p:sp>
      <p:sp>
        <p:nvSpPr>
          <p:cNvPr id="3" name="Subtitle 2"/>
          <p:cNvSpPr>
            <a:spLocks noGrp="1"/>
          </p:cNvSpPr>
          <p:nvPr>
            <p:ph sz="quarter" idx="1"/>
          </p:nvPr>
        </p:nvSpPr>
        <p:spPr/>
        <p:txBody>
          <a:bodyPr>
            <a:normAutofit/>
          </a:bodyPr>
          <a:lstStyle/>
          <a:p>
            <a:pPr algn="l"/>
            <a:r>
              <a:rPr lang="en-US" dirty="0"/>
              <a:t> </a:t>
            </a:r>
          </a:p>
          <a:p>
            <a:pPr algn="l"/>
            <a:endParaRPr lang="en-US" sz="2300" dirty="0"/>
          </a:p>
        </p:txBody>
      </p:sp>
      <p:graphicFrame>
        <p:nvGraphicFramePr>
          <p:cNvPr id="6" name="Table 5"/>
          <p:cNvGraphicFramePr>
            <a:graphicFrameLocks noGrp="1"/>
          </p:cNvGraphicFramePr>
          <p:nvPr>
            <p:extLst/>
          </p:nvPr>
        </p:nvGraphicFramePr>
        <p:xfrm>
          <a:off x="304800" y="1676400"/>
          <a:ext cx="8610601" cy="4786033"/>
        </p:xfrm>
        <a:graphic>
          <a:graphicData uri="http://schemas.openxmlformats.org/drawingml/2006/table">
            <a:tbl>
              <a:tblPr firstRow="1" bandRow="1">
                <a:tableStyleId>{5C22544A-7EE6-4342-B048-85BDC9FD1C3A}</a:tableStyleId>
              </a:tblPr>
              <a:tblGrid>
                <a:gridCol w="3071734">
                  <a:extLst>
                    <a:ext uri="{9D8B030D-6E8A-4147-A177-3AD203B41FA5}">
                      <a16:colId xmlns="" xmlns:a16="http://schemas.microsoft.com/office/drawing/2014/main" val="20000"/>
                    </a:ext>
                  </a:extLst>
                </a:gridCol>
                <a:gridCol w="1396244">
                  <a:extLst>
                    <a:ext uri="{9D8B030D-6E8A-4147-A177-3AD203B41FA5}">
                      <a16:colId xmlns="" xmlns:a16="http://schemas.microsoft.com/office/drawing/2014/main" val="20001"/>
                    </a:ext>
                  </a:extLst>
                </a:gridCol>
                <a:gridCol w="2561084">
                  <a:extLst>
                    <a:ext uri="{9D8B030D-6E8A-4147-A177-3AD203B41FA5}">
                      <a16:colId xmlns="" xmlns:a16="http://schemas.microsoft.com/office/drawing/2014/main" val="20002"/>
                    </a:ext>
                  </a:extLst>
                </a:gridCol>
                <a:gridCol w="1581539">
                  <a:extLst>
                    <a:ext uri="{9D8B030D-6E8A-4147-A177-3AD203B41FA5}">
                      <a16:colId xmlns="" xmlns:a16="http://schemas.microsoft.com/office/drawing/2014/main" val="20003"/>
                    </a:ext>
                  </a:extLst>
                </a:gridCol>
              </a:tblGrid>
              <a:tr h="881516">
                <a:tc>
                  <a:txBody>
                    <a:bodyPr/>
                    <a:lstStyle/>
                    <a:p>
                      <a:pPr algn="ctr"/>
                      <a:r>
                        <a:rPr lang="en-US" dirty="0"/>
                        <a:t>Fundraising Program</a:t>
                      </a:r>
                    </a:p>
                  </a:txBody>
                  <a:tcPr/>
                </a:tc>
                <a:tc>
                  <a:txBody>
                    <a:bodyPr/>
                    <a:lstStyle/>
                    <a:p>
                      <a:pPr algn="ctr"/>
                      <a:r>
                        <a:rPr lang="en-US" dirty="0"/>
                        <a:t>Enrolled</a:t>
                      </a:r>
                    </a:p>
                  </a:txBody>
                  <a:tcPr/>
                </a:tc>
                <a:tc>
                  <a:txBody>
                    <a:bodyPr/>
                    <a:lstStyle/>
                    <a:p>
                      <a:pPr algn="ctr"/>
                      <a:r>
                        <a:rPr lang="en-US" baseline="0" dirty="0"/>
                        <a:t>As of June 2018</a:t>
                      </a:r>
                    </a:p>
                    <a:p>
                      <a:pPr algn="ctr"/>
                      <a:r>
                        <a:rPr lang="en-US" baseline="0" dirty="0"/>
                        <a:t>Actual Amount</a:t>
                      </a:r>
                      <a:endParaRPr lang="en-US" dirty="0"/>
                    </a:p>
                  </a:txBody>
                  <a:tcPr/>
                </a:tc>
                <a:tc>
                  <a:txBody>
                    <a:bodyPr/>
                    <a:lstStyle/>
                    <a:p>
                      <a:pPr algn="ctr"/>
                      <a:r>
                        <a:rPr lang="en-US" dirty="0"/>
                        <a:t> Budget</a:t>
                      </a:r>
                    </a:p>
                    <a:p>
                      <a:pPr algn="ctr"/>
                      <a:r>
                        <a:rPr lang="en-US" dirty="0"/>
                        <a:t>(2017-18)</a:t>
                      </a:r>
                    </a:p>
                  </a:txBody>
                  <a:tcPr/>
                </a:tc>
                <a:extLst>
                  <a:ext uri="{0D108BD9-81ED-4DB2-BD59-A6C34878D82A}">
                    <a16:rowId xmlns="" xmlns:a16="http://schemas.microsoft.com/office/drawing/2014/main" val="10000"/>
                  </a:ext>
                </a:extLst>
              </a:tr>
              <a:tr h="540420">
                <a:tc>
                  <a:txBody>
                    <a:bodyPr/>
                    <a:lstStyle/>
                    <a:p>
                      <a:endParaRPr lang="en-US" dirty="0"/>
                    </a:p>
                  </a:txBody>
                  <a:tcPr/>
                </a:tc>
                <a:tc>
                  <a:txBody>
                    <a:bodyPr/>
                    <a:lstStyle/>
                    <a:p>
                      <a:r>
                        <a:rPr lang="en-US" b="1" dirty="0"/>
                        <a:t>263</a:t>
                      </a:r>
                    </a:p>
                  </a:txBody>
                  <a:tcPr/>
                </a:tc>
                <a:tc>
                  <a:txBody>
                    <a:bodyPr/>
                    <a:lstStyle/>
                    <a:p>
                      <a:pPr rtl="0" fontAlgn="t">
                        <a:spcBef>
                          <a:spcPts val="0"/>
                        </a:spcBef>
                        <a:spcAft>
                          <a:spcPts val="0"/>
                        </a:spcAft>
                      </a:pPr>
                      <a:r>
                        <a:rPr lang="en-US" sz="1800" b="1" i="0" u="none" strike="noStrike" dirty="0">
                          <a:solidFill>
                            <a:schemeClr val="tx1"/>
                          </a:solidFill>
                          <a:latin typeface="Calibri"/>
                        </a:rPr>
                        <a:t>$4990</a:t>
                      </a:r>
                      <a:endParaRPr lang="en-US" dirty="0">
                        <a:solidFill>
                          <a:schemeClr val="tx1"/>
                        </a:solidFill>
                      </a:endParaRPr>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 xmlns:a16="http://schemas.microsoft.com/office/drawing/2014/main" val="10001"/>
                  </a:ext>
                </a:extLst>
              </a:tr>
              <a:tr h="506310">
                <a:tc>
                  <a:txBody>
                    <a:bodyPr/>
                    <a:lstStyle/>
                    <a:p>
                      <a:endParaRPr lang="en-US" dirty="0"/>
                    </a:p>
                  </a:txBody>
                  <a:tcPr/>
                </a:tc>
                <a:tc>
                  <a:txBody>
                    <a:bodyPr/>
                    <a:lstStyle/>
                    <a:p>
                      <a:r>
                        <a:rPr lang="en-US" b="1" dirty="0"/>
                        <a:t>28</a:t>
                      </a:r>
                    </a:p>
                  </a:txBody>
                  <a:tcPr/>
                </a:tc>
                <a:tc>
                  <a:txBody>
                    <a:bodyPr/>
                    <a:lstStyle/>
                    <a:p>
                      <a:pPr rtl="0" fontAlgn="t">
                        <a:spcBef>
                          <a:spcPts val="0"/>
                        </a:spcBef>
                        <a:spcAft>
                          <a:spcPts val="0"/>
                        </a:spcAft>
                      </a:pPr>
                      <a:r>
                        <a:rPr lang="en-US" sz="1800" b="1" i="0" u="none" strike="noStrike" dirty="0">
                          <a:solidFill>
                            <a:srgbClr val="000000"/>
                          </a:solidFill>
                          <a:latin typeface="Calibri"/>
                        </a:rPr>
                        <a:t>$292</a:t>
                      </a:r>
                      <a:endParaRPr lang="en-US" dirty="0"/>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 xmlns:a16="http://schemas.microsoft.com/office/drawing/2014/main" val="10002"/>
                  </a:ext>
                </a:extLst>
              </a:tr>
              <a:tr h="584039">
                <a:tc>
                  <a:txBody>
                    <a:bodyPr/>
                    <a:lstStyle/>
                    <a:p>
                      <a:endParaRPr lang="en-US" dirty="0"/>
                    </a:p>
                  </a:txBody>
                  <a:tcPr/>
                </a:tc>
                <a:tc>
                  <a:txBody>
                    <a:bodyPr/>
                    <a:lstStyle/>
                    <a:p>
                      <a:r>
                        <a:rPr lang="en-US" b="1" dirty="0"/>
                        <a:t>N/A</a:t>
                      </a:r>
                    </a:p>
                  </a:txBody>
                  <a:tcPr/>
                </a:tc>
                <a:tc>
                  <a:txBody>
                    <a:bodyPr/>
                    <a:lstStyle/>
                    <a:p>
                      <a:pPr rtl="0" fontAlgn="t">
                        <a:spcBef>
                          <a:spcPts val="0"/>
                        </a:spcBef>
                        <a:spcAft>
                          <a:spcPts val="0"/>
                        </a:spcAft>
                      </a:pPr>
                      <a:r>
                        <a:rPr lang="en-US" sz="1800" b="1" i="0" u="none" strike="noStrike" dirty="0">
                          <a:solidFill>
                            <a:srgbClr val="000000"/>
                          </a:solidFill>
                          <a:latin typeface="Calibri"/>
                        </a:rPr>
                        <a:t>$621* </a:t>
                      </a:r>
                      <a:r>
                        <a:rPr lang="en-US" sz="1800" b="1" i="0" u="none" strike="noStrike" baseline="0" dirty="0">
                          <a:solidFill>
                            <a:srgbClr val="000000"/>
                          </a:solidFill>
                          <a:latin typeface="Calibri"/>
                        </a:rPr>
                        <a:t>(Jun 2017- May 2018)</a:t>
                      </a:r>
                      <a:endParaRPr lang="en-US" dirty="0"/>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 xmlns:a16="http://schemas.microsoft.com/office/drawing/2014/main" val="10003"/>
                  </a:ext>
                </a:extLst>
              </a:tr>
              <a:tr h="517146">
                <a:tc>
                  <a:txBody>
                    <a:bodyPr/>
                    <a:lstStyle/>
                    <a:p>
                      <a:endParaRPr lang="en-US"/>
                    </a:p>
                  </a:txBody>
                  <a:tcPr/>
                </a:tc>
                <a:tc>
                  <a:txBody>
                    <a:bodyPr/>
                    <a:lstStyle/>
                    <a:p>
                      <a:r>
                        <a:rPr lang="en-US" b="1" dirty="0">
                          <a:solidFill>
                            <a:schemeClr val="tx1"/>
                          </a:solidFill>
                        </a:rPr>
                        <a:t>2</a:t>
                      </a:r>
                    </a:p>
                  </a:txBody>
                  <a:tcPr/>
                </a:tc>
                <a:tc>
                  <a:txBody>
                    <a:bodyPr/>
                    <a:lstStyle/>
                    <a:p>
                      <a:pPr rtl="0" fontAlgn="t">
                        <a:spcBef>
                          <a:spcPts val="0"/>
                        </a:spcBef>
                        <a:spcAft>
                          <a:spcPts val="0"/>
                        </a:spcAft>
                      </a:pPr>
                      <a:r>
                        <a:rPr lang="en-US" sz="1800" b="1" i="0" u="none" strike="noStrike" dirty="0">
                          <a:solidFill>
                            <a:srgbClr val="000000"/>
                          </a:solidFill>
                          <a:latin typeface="Calibri"/>
                        </a:rPr>
                        <a:t>$200</a:t>
                      </a:r>
                      <a:endParaRPr lang="en-US" dirty="0"/>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 xmlns:a16="http://schemas.microsoft.com/office/drawing/2014/main" val="10004"/>
                  </a:ext>
                </a:extLst>
              </a:tr>
              <a:tr h="629819">
                <a:tc>
                  <a:txBody>
                    <a:bodyPr/>
                    <a:lstStyle/>
                    <a:p>
                      <a:endParaRPr lang="en-US" dirty="0"/>
                    </a:p>
                  </a:txBody>
                  <a:tcPr/>
                </a:tc>
                <a:tc>
                  <a:txBody>
                    <a:bodyPr/>
                    <a:lstStyle/>
                    <a:p>
                      <a:r>
                        <a:rPr lang="en-US" b="1" dirty="0">
                          <a:solidFill>
                            <a:schemeClr val="tx1"/>
                          </a:solidFill>
                        </a:rPr>
                        <a:t>11</a:t>
                      </a:r>
                    </a:p>
                  </a:txBody>
                  <a:tcPr/>
                </a:tc>
                <a:tc>
                  <a:txBody>
                    <a:bodyPr/>
                    <a:lstStyle/>
                    <a:p>
                      <a:pPr rtl="0" fontAlgn="t">
                        <a:spcBef>
                          <a:spcPts val="0"/>
                        </a:spcBef>
                        <a:spcAft>
                          <a:spcPts val="0"/>
                        </a:spcAft>
                      </a:pPr>
                      <a:r>
                        <a:rPr lang="en-US" sz="1800" b="1" i="0" u="none" strike="noStrike" dirty="0">
                          <a:solidFill>
                            <a:srgbClr val="000000"/>
                          </a:solidFill>
                          <a:latin typeface="Calibri"/>
                        </a:rPr>
                        <a:t>$55</a:t>
                      </a:r>
                      <a:endParaRPr lang="en-US" dirty="0"/>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 xmlns:a16="http://schemas.microsoft.com/office/drawing/2014/main" val="10005"/>
                  </a:ext>
                </a:extLst>
              </a:tr>
              <a:tr h="617061">
                <a:tc>
                  <a:txBody>
                    <a:bodyPr/>
                    <a:lstStyle/>
                    <a:p>
                      <a:endParaRPr lang="en-US" dirty="0"/>
                    </a:p>
                  </a:txBody>
                  <a:tcPr/>
                </a:tc>
                <a:tc>
                  <a:txBody>
                    <a:bodyPr/>
                    <a:lstStyle/>
                    <a:p>
                      <a:r>
                        <a:rPr lang="en-US" b="1" dirty="0"/>
                        <a:t>N/A</a:t>
                      </a:r>
                    </a:p>
                  </a:txBody>
                  <a:tcPr/>
                </a:tc>
                <a:tc>
                  <a:txBody>
                    <a:bodyPr/>
                    <a:lstStyle/>
                    <a:p>
                      <a:pPr rtl="0" fontAlgn="t">
                        <a:spcBef>
                          <a:spcPts val="0"/>
                        </a:spcBef>
                        <a:spcAft>
                          <a:spcPts val="0"/>
                        </a:spcAft>
                      </a:pPr>
                      <a:r>
                        <a:rPr lang="en-US" sz="1800" b="1" i="0" u="none" strike="noStrike" dirty="0">
                          <a:solidFill>
                            <a:srgbClr val="000000"/>
                          </a:solidFill>
                          <a:latin typeface="Calibri"/>
                        </a:rPr>
                        <a:t>$17</a:t>
                      </a:r>
                      <a:r>
                        <a:rPr lang="en-US" sz="1800" b="1" i="0" u="none" strike="noStrike" baseline="0" dirty="0">
                          <a:solidFill>
                            <a:srgbClr val="000000"/>
                          </a:solidFill>
                          <a:latin typeface="Calibri"/>
                        </a:rPr>
                        <a:t> credit</a:t>
                      </a:r>
                      <a:endParaRPr lang="en-US" dirty="0"/>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 xmlns:a16="http://schemas.microsoft.com/office/drawing/2014/main" val="10006"/>
                  </a:ext>
                </a:extLst>
              </a:tr>
              <a:tr h="449871">
                <a:tc>
                  <a:txBody>
                    <a:bodyPr/>
                    <a:lstStyle/>
                    <a:p>
                      <a:r>
                        <a:rPr lang="en-US" b="1" dirty="0"/>
                        <a:t>Totals</a:t>
                      </a:r>
                    </a:p>
                  </a:txBody>
                  <a:tcPr/>
                </a:tc>
                <a:tc>
                  <a:txBody>
                    <a:bodyPr/>
                    <a:lstStyle/>
                    <a:p>
                      <a:endParaRPr lang="en-US" b="1" dirty="0"/>
                    </a:p>
                  </a:txBody>
                  <a:tcPr/>
                </a:tc>
                <a:tc>
                  <a:txBody>
                    <a:bodyPr/>
                    <a:lstStyle/>
                    <a:p>
                      <a:pPr rtl="0" fontAlgn="t">
                        <a:spcBef>
                          <a:spcPts val="0"/>
                        </a:spcBef>
                        <a:spcAft>
                          <a:spcPts val="0"/>
                        </a:spcAft>
                      </a:pPr>
                      <a:r>
                        <a:rPr lang="en-US" b="1" dirty="0"/>
                        <a:t>$6175</a:t>
                      </a:r>
                    </a:p>
                  </a:txBody>
                  <a:tcPr marL="95250" marR="95250" marT="47625" marB="47625"/>
                </a:tc>
                <a:tc>
                  <a:txBody>
                    <a:bodyPr/>
                    <a:lstStyle/>
                    <a:p>
                      <a:r>
                        <a:rPr lang="en-US" b="1" dirty="0"/>
                        <a:t>$5500</a:t>
                      </a:r>
                    </a:p>
                  </a:txBody>
                  <a:tcPr>
                    <a:solidFill>
                      <a:schemeClr val="accent3">
                        <a:lumMod val="20000"/>
                        <a:lumOff val="80000"/>
                      </a:schemeClr>
                    </a:solidFill>
                  </a:tcPr>
                </a:tc>
                <a:extLst>
                  <a:ext uri="{0D108BD9-81ED-4DB2-BD59-A6C34878D82A}">
                    <a16:rowId xmlns="" xmlns:a16="http://schemas.microsoft.com/office/drawing/2014/main" val="10007"/>
                  </a:ext>
                </a:extLst>
              </a:tr>
            </a:tbl>
          </a:graphicData>
        </a:graphic>
      </p:graphicFrame>
      <p:pic>
        <p:nvPicPr>
          <p:cNvPr id="5" name="Picture 4" descr="eScrip"/>
          <p:cNvPicPr/>
          <p:nvPr/>
        </p:nvPicPr>
        <p:blipFill>
          <a:blip r:embed="rId3" cstate="print"/>
          <a:srcRect/>
          <a:stretch>
            <a:fillRect/>
          </a:stretch>
        </p:blipFill>
        <p:spPr bwMode="auto">
          <a:xfrm>
            <a:off x="762000" y="4267200"/>
            <a:ext cx="2228533" cy="452648"/>
          </a:xfrm>
          <a:prstGeom prst="rect">
            <a:avLst/>
          </a:prstGeom>
          <a:noFill/>
          <a:ln w="9525">
            <a:noFill/>
            <a:miter lim="800000"/>
            <a:headEnd/>
            <a:tailEnd/>
          </a:ln>
        </p:spPr>
      </p:pic>
      <p:pic>
        <p:nvPicPr>
          <p:cNvPr id="4" name="Picture 3" descr="Certifikid"/>
          <p:cNvPicPr/>
          <p:nvPr/>
        </p:nvPicPr>
        <p:blipFill>
          <a:blip r:embed="rId4" cstate="print"/>
          <a:srcRect/>
          <a:stretch>
            <a:fillRect/>
          </a:stretch>
        </p:blipFill>
        <p:spPr bwMode="auto">
          <a:xfrm>
            <a:off x="1143000" y="4800600"/>
            <a:ext cx="1447800" cy="480753"/>
          </a:xfrm>
          <a:prstGeom prst="rect">
            <a:avLst/>
          </a:prstGeom>
          <a:noFill/>
          <a:ln w="9525">
            <a:noFill/>
            <a:miter lim="800000"/>
            <a:headEnd/>
            <a:tailEnd/>
          </a:ln>
        </p:spPr>
      </p:pic>
      <p:pic>
        <p:nvPicPr>
          <p:cNvPr id="7" name="Picture 6" descr="http://images.giantfood.com/static/gntl/img/logo.png"/>
          <p:cNvPicPr/>
          <p:nvPr/>
        </p:nvPicPr>
        <p:blipFill>
          <a:blip r:embed="rId5" cstate="print"/>
          <a:srcRect/>
          <a:stretch>
            <a:fillRect/>
          </a:stretch>
        </p:blipFill>
        <p:spPr bwMode="auto">
          <a:xfrm>
            <a:off x="990600" y="2667000"/>
            <a:ext cx="1600200" cy="381000"/>
          </a:xfrm>
          <a:prstGeom prst="rect">
            <a:avLst/>
          </a:prstGeom>
          <a:noFill/>
          <a:ln w="9525">
            <a:noFill/>
            <a:miter lim="800000"/>
            <a:headEnd/>
            <a:tailEnd/>
          </a:ln>
        </p:spPr>
      </p:pic>
      <p:pic>
        <p:nvPicPr>
          <p:cNvPr id="8" name="Picture 7" descr="http://www.harristeeter.com/images/UI/logo.jpg"/>
          <p:cNvPicPr/>
          <p:nvPr/>
        </p:nvPicPr>
        <p:blipFill>
          <a:blip r:embed="rId6" cstate="print"/>
          <a:srcRect/>
          <a:stretch>
            <a:fillRect/>
          </a:stretch>
        </p:blipFill>
        <p:spPr bwMode="auto">
          <a:xfrm>
            <a:off x="838200" y="3124200"/>
            <a:ext cx="2057400" cy="533400"/>
          </a:xfrm>
          <a:prstGeom prst="rect">
            <a:avLst/>
          </a:prstGeom>
          <a:noFill/>
          <a:ln w="9525">
            <a:noFill/>
            <a:miter lim="800000"/>
            <a:headEnd/>
            <a:tailEnd/>
          </a:ln>
        </p:spPr>
      </p:pic>
      <p:pic>
        <p:nvPicPr>
          <p:cNvPr id="9" name="Picture 8" descr="https://lh3.googleusercontent.com/3fkOQCLQ7vdOdipZeBTT-pEODYv3aNJqWU7HZqz-O8CXRS3vnZt461Ch-Z7gKZ7pO6Re4UEoALUVTbPXvD51LIy4AV8ylok86xlS_e1AIvJ4-kPPaZWMyfzEPRDcNjz2Apai1jLg33Mcxael6g"/>
          <p:cNvPicPr/>
          <p:nvPr/>
        </p:nvPicPr>
        <p:blipFill>
          <a:blip r:embed="rId7" cstate="print"/>
          <a:srcRect/>
          <a:stretch>
            <a:fillRect/>
          </a:stretch>
        </p:blipFill>
        <p:spPr bwMode="auto">
          <a:xfrm>
            <a:off x="838200" y="3733800"/>
            <a:ext cx="1905000" cy="421005"/>
          </a:xfrm>
          <a:prstGeom prst="rect">
            <a:avLst/>
          </a:prstGeom>
          <a:noFill/>
          <a:ln w="9525">
            <a:noFill/>
            <a:miter lim="800000"/>
            <a:headEnd/>
            <a:tailEnd/>
          </a:ln>
        </p:spPr>
      </p:pic>
      <p:pic>
        <p:nvPicPr>
          <p:cNvPr id="10" name="Picture 9" descr="ODMX_Dual.gif"/>
          <p:cNvPicPr/>
          <p:nvPr/>
        </p:nvPicPr>
        <p:blipFill>
          <a:blip r:embed="rId8" cstate="print"/>
          <a:srcRect/>
          <a:stretch>
            <a:fillRect/>
          </a:stretch>
        </p:blipFill>
        <p:spPr bwMode="auto">
          <a:xfrm>
            <a:off x="685800" y="5486400"/>
            <a:ext cx="2505856" cy="347749"/>
          </a:xfrm>
          <a:prstGeom prst="rect">
            <a:avLst/>
          </a:prstGeom>
          <a:noFill/>
          <a:ln w="9525">
            <a:noFill/>
            <a:miter lim="800000"/>
            <a:headEnd/>
            <a:tailEnd/>
          </a:ln>
        </p:spPr>
      </p:pic>
    </p:spTree>
    <p:extLst>
      <p:ext uri="{BB962C8B-B14F-4D97-AF65-F5344CB8AC3E}">
        <p14:creationId xmlns:p14="http://schemas.microsoft.com/office/powerpoint/2010/main" val="317116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FE2A6409-AFEA-4944-B2E4-491A6960C36A}"/>
              </a:ext>
            </a:extLst>
          </p:cNvPr>
          <p:cNvSpPr>
            <a:spLocks noGrp="1"/>
          </p:cNvSpPr>
          <p:nvPr>
            <p:ph type="title"/>
          </p:nvPr>
        </p:nvSpPr>
        <p:spPr/>
        <p:txBody>
          <a:bodyPr>
            <a:normAutofit fontScale="90000"/>
          </a:bodyPr>
          <a:lstStyle/>
          <a:p>
            <a:pPr algn="ctr"/>
            <a:r>
              <a:rPr lang="en-US" sz="4000" b="1" dirty="0"/>
              <a:t/>
            </a:r>
            <a:br>
              <a:rPr lang="en-US" sz="4000" b="1" dirty="0"/>
            </a:br>
            <a:r>
              <a:rPr lang="en-US" sz="4000" b="1" dirty="0"/>
              <a:t>Supporting Technology for Special Education</a:t>
            </a:r>
            <a:r>
              <a:rPr lang="en-US" b="1" dirty="0"/>
              <a:t/>
            </a:r>
            <a:br>
              <a:rPr lang="en-US" b="1" dirty="0"/>
            </a:br>
            <a:endParaRPr lang="en-US" dirty="0"/>
          </a:p>
        </p:txBody>
      </p:sp>
      <p:sp>
        <p:nvSpPr>
          <p:cNvPr id="5" name="Slide Number Placeholder 4">
            <a:extLst>
              <a:ext uri="{FF2B5EF4-FFF2-40B4-BE49-F238E27FC236}">
                <a16:creationId xmlns="" xmlns:a16="http://schemas.microsoft.com/office/drawing/2014/main" id="{275947BE-B885-4CB6-849B-55D00388B6C5}"/>
              </a:ext>
            </a:extLst>
          </p:cNvPr>
          <p:cNvSpPr>
            <a:spLocks noGrp="1"/>
          </p:cNvSpPr>
          <p:nvPr>
            <p:ph type="sldNum" sz="quarter" idx="12"/>
          </p:nvPr>
        </p:nvSpPr>
        <p:spPr/>
        <p:txBody>
          <a:bodyPr>
            <a:normAutofit fontScale="85000" lnSpcReduction="20000"/>
          </a:bodyPr>
          <a:lstStyle/>
          <a:p>
            <a:fld id="{3F0AF2E6-A38B-4EF6-89B6-00005E8DFE38}" type="slidenum">
              <a:rPr lang="en-US" smtClean="0"/>
              <a:pPr/>
              <a:t>7</a:t>
            </a:fld>
            <a:endParaRPr lang="en-US"/>
          </a:p>
        </p:txBody>
      </p:sp>
      <p:sp>
        <p:nvSpPr>
          <p:cNvPr id="4102" name="AutoShape 6" descr="Image result for save the dat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Image result for save the dat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7" name="AutoShape 11" descr="Image result for save the dat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9" name="AutoShape 13" descr="Image result for save the dat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2743200" y="2133600"/>
            <a:ext cx="6096000" cy="29238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t>The PTA proposes funding shared iPads for Lees </a:t>
            </a:r>
            <a:r>
              <a:rPr lang="en-US" sz="2000" dirty="0" smtClean="0"/>
              <a:t>Corner’s </a:t>
            </a:r>
            <a:r>
              <a:rPr lang="en-US" sz="2000" dirty="0"/>
              <a:t>special education classrooms. For our students in which motor control and processing limits their ability to use traditional laptops, </a:t>
            </a:r>
            <a:r>
              <a:rPr lang="en-US" sz="2000" dirty="0" err="1"/>
              <a:t>iPads</a:t>
            </a:r>
            <a:r>
              <a:rPr lang="en-US" sz="2000" dirty="0"/>
              <a:t> offer the best alternative methods of accessing technology. With County-approved </a:t>
            </a:r>
            <a:r>
              <a:rPr lang="en-US" sz="2000" dirty="0" err="1"/>
              <a:t>iPads</a:t>
            </a:r>
            <a:r>
              <a:rPr lang="en-US" sz="2000" dirty="0"/>
              <a:t> that are the same cost as a laptop, this purchase helps Lees Corner deliver on its promise of one to one technology and blended learning for all students</a:t>
            </a:r>
            <a:r>
              <a:rPr lang="en-US" sz="2400" dirty="0"/>
              <a:t>. </a:t>
            </a:r>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rot="21016218">
            <a:off x="138400" y="1947770"/>
            <a:ext cx="2466975" cy="1847850"/>
          </a:xfrm>
          <a:prstGeom prst="rect">
            <a:avLst/>
          </a:prstGeom>
          <a:ln>
            <a:noFill/>
          </a:ln>
          <a:effectLst>
            <a:softEdge rad="112500"/>
          </a:effectLst>
        </p:spPr>
      </p:pic>
      <p:pic>
        <p:nvPicPr>
          <p:cNvPr id="1028" name="Picture 4" descr="Image result for special education student working with ipad"/>
          <p:cNvPicPr>
            <a:picLocks noChangeAspect="1" noChangeArrowheads="1"/>
          </p:cNvPicPr>
          <p:nvPr/>
        </p:nvPicPr>
        <p:blipFill>
          <a:blip r:embed="rId4" cstate="print"/>
          <a:srcRect/>
          <a:stretch>
            <a:fillRect/>
          </a:stretch>
        </p:blipFill>
        <p:spPr bwMode="auto">
          <a:xfrm>
            <a:off x="152400" y="4267200"/>
            <a:ext cx="2466975" cy="18478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1024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58FE15-B795-4E22-8A16-E84610A9B233}"/>
              </a:ext>
            </a:extLst>
          </p:cNvPr>
          <p:cNvSpPr>
            <a:spLocks noGrp="1"/>
          </p:cNvSpPr>
          <p:nvPr>
            <p:ph type="title"/>
          </p:nvPr>
        </p:nvSpPr>
        <p:spPr/>
        <p:txBody>
          <a:bodyPr>
            <a:normAutofit fontScale="90000"/>
          </a:bodyPr>
          <a:lstStyle/>
          <a:p>
            <a:r>
              <a:rPr lang="en-US" dirty="0"/>
              <a:t>Proposed Budget Items for NEXT Year</a:t>
            </a:r>
          </a:p>
        </p:txBody>
      </p:sp>
      <p:sp>
        <p:nvSpPr>
          <p:cNvPr id="3" name="Slide Number Placeholder 2">
            <a:extLst>
              <a:ext uri="{FF2B5EF4-FFF2-40B4-BE49-F238E27FC236}">
                <a16:creationId xmlns="" xmlns:a16="http://schemas.microsoft.com/office/drawing/2014/main" id="{63E4ED0D-5541-4D01-A4FE-A7BF7BB77E00}"/>
              </a:ext>
            </a:extLst>
          </p:cNvPr>
          <p:cNvSpPr>
            <a:spLocks noGrp="1"/>
          </p:cNvSpPr>
          <p:nvPr>
            <p:ph type="sldNum" sz="quarter" idx="12"/>
          </p:nvPr>
        </p:nvSpPr>
        <p:spPr/>
        <p:txBody>
          <a:bodyPr>
            <a:normAutofit fontScale="85000" lnSpcReduction="20000"/>
          </a:bodyPr>
          <a:lstStyle/>
          <a:p>
            <a:fld id="{3F0AF2E6-A38B-4EF6-89B6-00005E8DFE38}" type="slidenum">
              <a:rPr lang="en-US" smtClean="0"/>
              <a:t>8</a:t>
            </a:fld>
            <a:endParaRPr lang="en-US"/>
          </a:p>
        </p:txBody>
      </p:sp>
      <p:sp>
        <p:nvSpPr>
          <p:cNvPr id="4" name="Content Placeholder 3">
            <a:extLst>
              <a:ext uri="{FF2B5EF4-FFF2-40B4-BE49-F238E27FC236}">
                <a16:creationId xmlns="" xmlns:a16="http://schemas.microsoft.com/office/drawing/2014/main" id="{203EC626-81C2-415B-BF6D-2C40EA16FA7F}"/>
              </a:ext>
            </a:extLst>
          </p:cNvPr>
          <p:cNvSpPr>
            <a:spLocks noGrp="1"/>
          </p:cNvSpPr>
          <p:nvPr>
            <p:ph sz="quarter" idx="1"/>
          </p:nvPr>
        </p:nvSpPr>
        <p:spPr/>
        <p:txBody>
          <a:bodyPr>
            <a:normAutofit/>
          </a:bodyPr>
          <a:lstStyle/>
          <a:p>
            <a:r>
              <a:rPr lang="en-US" dirty="0"/>
              <a:t>There is a new budget process for next year. You can find more information along with the budget proposal form for 2018-19 school year here: </a:t>
            </a:r>
            <a:r>
              <a:rPr lang="en-US" dirty="0">
                <a:hlinkClick r:id="rId2"/>
              </a:rPr>
              <a:t>http://leescornerpta.net/funding-proposal-form</a:t>
            </a:r>
            <a:r>
              <a:rPr lang="en-US" dirty="0" smtClean="0">
                <a:hlinkClick r:id="rId2"/>
              </a:rPr>
              <a:t>/</a:t>
            </a:r>
            <a:endParaRPr lang="en-US" dirty="0" smtClean="0"/>
          </a:p>
          <a:p>
            <a:pPr lvl="1"/>
            <a:r>
              <a:rPr lang="en-US" dirty="0" smtClean="0">
                <a:solidFill>
                  <a:srgbClr val="FF0000"/>
                </a:solidFill>
              </a:rPr>
              <a:t>Instead of the PTA guessing what teachers and administrators want to spend, please complete a budget form.</a:t>
            </a:r>
          </a:p>
          <a:p>
            <a:pPr lvl="2"/>
            <a:r>
              <a:rPr lang="en-US" dirty="0" smtClean="0">
                <a:solidFill>
                  <a:srgbClr val="FF0000"/>
                </a:solidFill>
              </a:rPr>
              <a:t>Submitting a request doesn’t mean it will be funded, but it will be considered for distribution.</a:t>
            </a:r>
          </a:p>
        </p:txBody>
      </p:sp>
    </p:spTree>
    <p:extLst>
      <p:ext uri="{BB962C8B-B14F-4D97-AF65-F5344CB8AC3E}">
        <p14:creationId xmlns:p14="http://schemas.microsoft.com/office/powerpoint/2010/main" val="273648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480C5B-BB01-41C7-9978-3A560F05DB28}"/>
              </a:ext>
            </a:extLst>
          </p:cNvPr>
          <p:cNvSpPr>
            <a:spLocks noGrp="1"/>
          </p:cNvSpPr>
          <p:nvPr>
            <p:ph type="title"/>
          </p:nvPr>
        </p:nvSpPr>
        <p:spPr/>
        <p:txBody>
          <a:bodyPr/>
          <a:lstStyle/>
          <a:p>
            <a:r>
              <a:rPr lang="en-US" dirty="0"/>
              <a:t>PTA Membership for 2018-19</a:t>
            </a:r>
          </a:p>
        </p:txBody>
      </p:sp>
      <p:sp>
        <p:nvSpPr>
          <p:cNvPr id="3" name="Slide Number Placeholder 2">
            <a:extLst>
              <a:ext uri="{FF2B5EF4-FFF2-40B4-BE49-F238E27FC236}">
                <a16:creationId xmlns="" xmlns:a16="http://schemas.microsoft.com/office/drawing/2014/main" id="{9FF38DDF-2286-43EB-993A-E32917288904}"/>
              </a:ext>
            </a:extLst>
          </p:cNvPr>
          <p:cNvSpPr>
            <a:spLocks noGrp="1"/>
          </p:cNvSpPr>
          <p:nvPr>
            <p:ph type="sldNum" sz="quarter" idx="12"/>
          </p:nvPr>
        </p:nvSpPr>
        <p:spPr/>
        <p:txBody>
          <a:bodyPr>
            <a:normAutofit fontScale="85000" lnSpcReduction="20000"/>
          </a:bodyPr>
          <a:lstStyle/>
          <a:p>
            <a:fld id="{3F0AF2E6-A38B-4EF6-89B6-00005E8DFE38}" type="slidenum">
              <a:rPr lang="en-US" smtClean="0"/>
              <a:t>9</a:t>
            </a:fld>
            <a:endParaRPr lang="en-US"/>
          </a:p>
        </p:txBody>
      </p:sp>
      <p:sp>
        <p:nvSpPr>
          <p:cNvPr id="4" name="Content Placeholder 3">
            <a:extLst>
              <a:ext uri="{FF2B5EF4-FFF2-40B4-BE49-F238E27FC236}">
                <a16:creationId xmlns="" xmlns:a16="http://schemas.microsoft.com/office/drawing/2014/main" id="{EC3B47A4-4440-40C2-8BEB-FB623AE18BB4}"/>
              </a:ext>
            </a:extLst>
          </p:cNvPr>
          <p:cNvSpPr>
            <a:spLocks noGrp="1"/>
          </p:cNvSpPr>
          <p:nvPr>
            <p:ph sz="quarter" idx="1"/>
          </p:nvPr>
        </p:nvSpPr>
        <p:spPr/>
        <p:txBody>
          <a:bodyPr>
            <a:normAutofit fontScale="92500" lnSpcReduction="20000"/>
          </a:bodyPr>
          <a:lstStyle/>
          <a:p>
            <a:r>
              <a:rPr lang="en-US" sz="3200" dirty="0"/>
              <a:t>In mid-August you will receive an email from the National PTA Organization to join. Options available to select </a:t>
            </a:r>
            <a:r>
              <a:rPr lang="en-US" sz="3200" dirty="0" smtClean="0"/>
              <a:t>online:</a:t>
            </a:r>
            <a:endParaRPr lang="en-US" sz="3200" dirty="0"/>
          </a:p>
          <a:p>
            <a:pPr lvl="1"/>
            <a:r>
              <a:rPr lang="en-US" sz="2900" dirty="0"/>
              <a:t>Faculty/Staff for $10 </a:t>
            </a:r>
          </a:p>
          <a:p>
            <a:pPr lvl="1"/>
            <a:r>
              <a:rPr lang="en-US" sz="2900" dirty="0"/>
              <a:t>Family for $20</a:t>
            </a:r>
          </a:p>
          <a:p>
            <a:pPr lvl="1"/>
            <a:r>
              <a:rPr lang="en-US" sz="2900" dirty="0"/>
              <a:t>Pledge for 1 Child for $75, Pledge for 2+ Children for $</a:t>
            </a:r>
            <a:r>
              <a:rPr lang="en-US" sz="2900" dirty="0" smtClean="0"/>
              <a:t>100</a:t>
            </a:r>
          </a:p>
          <a:p>
            <a:pPr lvl="2"/>
            <a:r>
              <a:rPr lang="en-US" dirty="0" smtClean="0">
                <a:solidFill>
                  <a:srgbClr val="FF0000"/>
                </a:solidFill>
              </a:rPr>
              <a:t>All pledged funds will come directly back to the LCES PTA.</a:t>
            </a:r>
            <a:endParaRPr lang="en-US" dirty="0">
              <a:solidFill>
                <a:srgbClr val="FF0000"/>
              </a:solidFill>
            </a:endParaRPr>
          </a:p>
          <a:p>
            <a:r>
              <a:rPr lang="en-US" sz="3200" dirty="0"/>
              <a:t>Questions? Contact Stephanie </a:t>
            </a:r>
            <a:r>
              <a:rPr lang="en-US" sz="3200" dirty="0" err="1"/>
              <a:t>Kohne</a:t>
            </a:r>
            <a:r>
              <a:rPr lang="en-US" sz="3200" dirty="0"/>
              <a:t> at stephleo20@yahoo.com or Simi Sitaram at simi.sitaram@gmail.com</a:t>
            </a:r>
            <a:endParaRPr lang="en-US" dirty="0"/>
          </a:p>
        </p:txBody>
      </p:sp>
    </p:spTree>
    <p:extLst>
      <p:ext uri="{BB962C8B-B14F-4D97-AF65-F5344CB8AC3E}">
        <p14:creationId xmlns:p14="http://schemas.microsoft.com/office/powerpoint/2010/main" val="15487838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4001</TotalTime>
  <Words>1769</Words>
  <Application>Microsoft Office PowerPoint</Application>
  <PresentationFormat>On-screen Show (4:3)</PresentationFormat>
  <Paragraphs>376</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PowerPoint Presentation</vt:lpstr>
      <vt:lpstr>Attendance</vt:lpstr>
      <vt:lpstr>Agenda</vt:lpstr>
      <vt:lpstr>President’s Report</vt:lpstr>
      <vt:lpstr>Do you want to get involved?</vt:lpstr>
      <vt:lpstr>Fundraising Summary</vt:lpstr>
      <vt:lpstr> Supporting Technology for Special Education </vt:lpstr>
      <vt:lpstr>Proposed Budget Items for NEXT Year</vt:lpstr>
      <vt:lpstr>PTA Membership for 2018-19</vt:lpstr>
      <vt:lpstr>Recent Events</vt:lpstr>
      <vt:lpstr>Upcoming Events</vt:lpstr>
      <vt:lpstr>Treasurer’s Report</vt:lpstr>
      <vt:lpstr>Budget vs. Actual </vt:lpstr>
      <vt:lpstr>Budget vs. Actual </vt:lpstr>
      <vt:lpstr>Budget vs. Actual </vt:lpstr>
      <vt:lpstr>Resources</vt:lpstr>
      <vt:lpstr>Principal’s Report</vt:lpstr>
      <vt:lpstr>Teacher Presentation</vt:lpstr>
      <vt:lpstr>Adjourn</vt:lpstr>
    </vt:vector>
  </TitlesOfParts>
  <Company>Fairfax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Lees Corner PTA</dc:title>
  <dc:creator>Chang, Julie</dc:creator>
  <cp:lastModifiedBy>jfulme</cp:lastModifiedBy>
  <cp:revision>141</cp:revision>
  <cp:lastPrinted>2014-09-17T21:08:43Z</cp:lastPrinted>
  <dcterms:created xsi:type="dcterms:W3CDTF">2014-09-16T19:58:17Z</dcterms:created>
  <dcterms:modified xsi:type="dcterms:W3CDTF">2018-06-20T18:32:08Z</dcterms:modified>
</cp:coreProperties>
</file>