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64" r:id="rId2"/>
    <p:sldId id="257" r:id="rId3"/>
    <p:sldId id="305" r:id="rId4"/>
    <p:sldId id="288" r:id="rId5"/>
    <p:sldId id="299" r:id="rId6"/>
    <p:sldId id="300" r:id="rId7"/>
    <p:sldId id="301" r:id="rId8"/>
    <p:sldId id="284" r:id="rId9"/>
    <p:sldId id="302" r:id="rId10"/>
    <p:sldId id="303" r:id="rId11"/>
    <p:sldId id="304" r:id="rId12"/>
    <p:sldId id="267" r:id="rId13"/>
    <p:sldId id="268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6" autoAdjust="0"/>
    <p:restoredTop sz="92171" autoAdjust="0"/>
  </p:normalViewPr>
  <p:slideViewPr>
    <p:cSldViewPr>
      <p:cViewPr varScale="1">
        <p:scale>
          <a:sx n="85" d="100"/>
          <a:sy n="85" d="100"/>
        </p:scale>
        <p:origin x="1112" y="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BF04CD-632D-44BD-B6C8-1175A70863E5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4A680B-3018-4F41-9666-728BEAA4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6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013A-9027-432A-A72A-EDD578127DA7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946B4-BCEA-4CA3-B567-E7645516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46B4-BCEA-4CA3-B567-E76455167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46B4-BCEA-4CA3-B567-E76455167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D7A1CA-5225-4BE2-A993-94C1C06E32AB}" type="datetime1">
              <a:rPr lang="en-US" smtClean="0"/>
              <a:t>4/14/2018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AD6B-BFA7-4F7F-8E73-BF02D1631205}" type="datetime1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02BDD28-D3BE-4193-ABA0-D1D3F07C0835}" type="datetime1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1A-20E6-4686-BF3D-B6DA3674D2D1}" type="datetime1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D7DD-F1A5-4852-A188-7C50C2C4DEBC}" type="datetime1">
              <a:rPr lang="en-US" smtClean="0"/>
              <a:t>4/14/2018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9AE0FC-181E-4EF4-A548-E26876DC45BF}" type="datetime1">
              <a:rPr lang="en-US" smtClean="0"/>
              <a:t>4/14/2018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44FE17-3CD3-424E-97DF-9E18BE028BC0}" type="datetime1">
              <a:rPr lang="en-US" smtClean="0"/>
              <a:t>4/14/2018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6F6-5E7C-46B9-B86E-819E96022E53}" type="datetime1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51E3-91AD-4DE6-9094-94B380C6190A}" type="datetime1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AFF2-5F97-486D-83DA-02BDF90C8C6E}" type="datetime1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8A40B5D-2F2F-4B68-B6A9-9E6F11954EFB}" type="datetime1">
              <a:rPr lang="en-US" smtClean="0"/>
              <a:t>4/14/2018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79F96C-EBC2-42A2-A7AD-45122FC04B41}" type="datetime1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0AF2E6-A38B-4EF6-89B6-00005E8DFE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73851072716338/" TargetMode="External"/><Relationship Id="rId2" Type="http://schemas.openxmlformats.org/officeDocument/2006/relationships/hyperlink" Target="http://www.leescornerpta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may contain: 9 people">
            <a:extLst>
              <a:ext uri="{FF2B5EF4-FFF2-40B4-BE49-F238E27FC236}">
                <a16:creationId xmlns:a16="http://schemas.microsoft.com/office/drawing/2014/main" id="{CB3FFBB6-21F6-4FDD-AF6A-282223FBC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50049" r="4838" b="4823"/>
          <a:stretch/>
        </p:blipFill>
        <p:spPr bwMode="auto">
          <a:xfrm>
            <a:off x="307281" y="304800"/>
            <a:ext cx="5893652" cy="37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Meeting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85800"/>
            <a:ext cx="1711888" cy="1706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BDFEA-22FD-4239-ACD1-B6F8CD54E6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6505" r="27814" b="34376"/>
          <a:stretch/>
        </p:blipFill>
        <p:spPr>
          <a:xfrm>
            <a:off x="5326557" y="3188414"/>
            <a:ext cx="3510162" cy="25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5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vs. Actual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1101494" cy="10953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D9402B-84D6-4167-A2B6-2B33DB9E09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7391402" cy="3962400"/>
        </p:xfrm>
        <a:graphic>
          <a:graphicData uri="http://schemas.openxmlformats.org/drawingml/2006/table">
            <a:tbl>
              <a:tblPr/>
              <a:tblGrid>
                <a:gridCol w="302287">
                  <a:extLst>
                    <a:ext uri="{9D8B030D-6E8A-4147-A177-3AD203B41FA5}">
                      <a16:colId xmlns:a16="http://schemas.microsoft.com/office/drawing/2014/main" val="450179169"/>
                    </a:ext>
                  </a:extLst>
                </a:gridCol>
                <a:gridCol w="263282">
                  <a:extLst>
                    <a:ext uri="{9D8B030D-6E8A-4147-A177-3AD203B41FA5}">
                      <a16:colId xmlns:a16="http://schemas.microsoft.com/office/drawing/2014/main" val="1681578174"/>
                    </a:ext>
                  </a:extLst>
                </a:gridCol>
                <a:gridCol w="2876600">
                  <a:extLst>
                    <a:ext uri="{9D8B030D-6E8A-4147-A177-3AD203B41FA5}">
                      <a16:colId xmlns:a16="http://schemas.microsoft.com/office/drawing/2014/main" val="852315928"/>
                    </a:ext>
                  </a:extLst>
                </a:gridCol>
                <a:gridCol w="1316411">
                  <a:extLst>
                    <a:ext uri="{9D8B030D-6E8A-4147-A177-3AD203B41FA5}">
                      <a16:colId xmlns:a16="http://schemas.microsoft.com/office/drawing/2014/main" val="3146409237"/>
                    </a:ext>
                  </a:extLst>
                </a:gridCol>
                <a:gridCol w="1316411">
                  <a:extLst>
                    <a:ext uri="{9D8B030D-6E8A-4147-A177-3AD203B41FA5}">
                      <a16:colId xmlns:a16="http://schemas.microsoft.com/office/drawing/2014/main" val="61695827"/>
                    </a:ext>
                  </a:extLst>
                </a:gridCol>
                <a:gridCol w="1316411">
                  <a:extLst>
                    <a:ext uri="{9D8B030D-6E8A-4147-A177-3AD203B41FA5}">
                      <a16:colId xmlns:a16="http://schemas.microsoft.com/office/drawing/2014/main" val="3894343782"/>
                    </a:ext>
                  </a:extLst>
                </a:gridCol>
              </a:tblGrid>
              <a:tr h="247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4000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6009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Fundraising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9729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74649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Hallowingo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4,105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(95)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1873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Fundraising 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4,626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0286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Committee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4357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Cultural Arts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(2,000)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30776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(1,000)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42708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Enrichment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(4,000)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9737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School Clubs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(1,000)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549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Grounds Beautification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(2,000)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38966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Outdoor Classroom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(4,000)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91981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6th Grade Basketball Game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(2,000)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1319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6th Grade Luncheon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(3,000)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2902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Appreciation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(3,091)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6829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Committee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23,500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1,409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(22,091)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5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34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vs. Actual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1101494" cy="10953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A8D575-0B89-4EC5-BDBB-2235AF6067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9200" y="1752600"/>
          <a:ext cx="6870143" cy="4572003"/>
        </p:xfrm>
        <a:graphic>
          <a:graphicData uri="http://schemas.openxmlformats.org/drawingml/2006/table">
            <a:tbl>
              <a:tblPr/>
              <a:tblGrid>
                <a:gridCol w="280969">
                  <a:extLst>
                    <a:ext uri="{9D8B030D-6E8A-4147-A177-3AD203B41FA5}">
                      <a16:colId xmlns:a16="http://schemas.microsoft.com/office/drawing/2014/main" val="953117342"/>
                    </a:ext>
                  </a:extLst>
                </a:gridCol>
                <a:gridCol w="244715">
                  <a:extLst>
                    <a:ext uri="{9D8B030D-6E8A-4147-A177-3AD203B41FA5}">
                      <a16:colId xmlns:a16="http://schemas.microsoft.com/office/drawing/2014/main" val="2283722053"/>
                    </a:ext>
                  </a:extLst>
                </a:gridCol>
                <a:gridCol w="2673737">
                  <a:extLst>
                    <a:ext uri="{9D8B030D-6E8A-4147-A177-3AD203B41FA5}">
                      <a16:colId xmlns:a16="http://schemas.microsoft.com/office/drawing/2014/main" val="4243835059"/>
                    </a:ext>
                  </a:extLst>
                </a:gridCol>
                <a:gridCol w="1223574">
                  <a:extLst>
                    <a:ext uri="{9D8B030D-6E8A-4147-A177-3AD203B41FA5}">
                      <a16:colId xmlns:a16="http://schemas.microsoft.com/office/drawing/2014/main" val="2537543918"/>
                    </a:ext>
                  </a:extLst>
                </a:gridCol>
                <a:gridCol w="1223574">
                  <a:extLst>
                    <a:ext uri="{9D8B030D-6E8A-4147-A177-3AD203B41FA5}">
                      <a16:colId xmlns:a16="http://schemas.microsoft.com/office/drawing/2014/main" val="3320061262"/>
                    </a:ext>
                  </a:extLst>
                </a:gridCol>
                <a:gridCol w="1223574">
                  <a:extLst>
                    <a:ext uri="{9D8B030D-6E8A-4147-A177-3AD203B41FA5}">
                      <a16:colId xmlns:a16="http://schemas.microsoft.com/office/drawing/2014/main" val="3146383331"/>
                    </a:ext>
                  </a:extLst>
                </a:gridCol>
              </a:tblGrid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142622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Computing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6,300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(6,300)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95677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 program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10,000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131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(9,869)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033075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Outings/Field Trips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8,100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(8,100)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003904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Periodicals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2,700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(2,700)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870336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Education &amp; Health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2,700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549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(2,151)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19443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Leadership Development (Teacher Training)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3,500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3,979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479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635845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Behavior (PBIS)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900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96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(804)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47683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Program Expenses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34,200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4,755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(29,445)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05558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23760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Gifts Given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(300)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221219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 Flex Fund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551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(449)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536426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Stipends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2,500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2,500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151319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Other Expenses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3,800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3,051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(749)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3355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95102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 &amp; Supplies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900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684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(216)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816166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350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(350)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69520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Charges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498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(502)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856052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PTA Dues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1,300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1,168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(132)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73964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Preparation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500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(500)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22660"/>
                  </a:ext>
                </a:extLst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Overhead Expenses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4,050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2,350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(1,700)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57087"/>
                  </a:ext>
                </a:extLst>
              </a:tr>
              <a:tr h="1908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70,050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16,190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(53,860)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47508"/>
                  </a:ext>
                </a:extLst>
              </a:tr>
              <a:tr h="18353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737647"/>
                  </a:ext>
                </a:extLst>
              </a:tr>
              <a:tr h="1908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Use of Funds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(0)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26,012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54,762 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6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7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343400" cy="52578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Please visit </a:t>
            </a:r>
            <a:r>
              <a:rPr lang="en-US" dirty="0">
                <a:hlinkClick r:id="rId2"/>
              </a:rPr>
              <a:t>www.leescornerpta.net</a:t>
            </a:r>
            <a:r>
              <a:rPr lang="en-US" dirty="0"/>
              <a:t>  </a:t>
            </a:r>
          </a:p>
          <a:p>
            <a:r>
              <a:rPr lang="en-US" dirty="0"/>
              <a:t>Meeting materials will be posted on the home page in the next few days, including the link for the recorded live stream.</a:t>
            </a:r>
          </a:p>
          <a:p>
            <a:r>
              <a:rPr lang="en-US" dirty="0"/>
              <a:t>Join our Facebook group! It is a closed group so only the school community can join and posts are not available to the general public. </a:t>
            </a:r>
            <a:r>
              <a:rPr lang="en-US" dirty="0">
                <a:hlinkClick r:id="rId3"/>
              </a:rPr>
              <a:t>https://www.facebook.com/groups/673851072716338/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/>
          <a:stretch/>
        </p:blipFill>
        <p:spPr bwMode="auto">
          <a:xfrm>
            <a:off x="4689348" y="4343400"/>
            <a:ext cx="3886200" cy="141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3D19F-54B8-42EF-97E8-0DEE343D2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348" y="533400"/>
            <a:ext cx="3962400" cy="282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77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Adjourn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1153668"/>
            <a:ext cx="7467600" cy="1665732"/>
          </a:xfrm>
        </p:spPr>
        <p:txBody>
          <a:bodyPr>
            <a:normAutofit/>
          </a:bodyPr>
          <a:lstStyle/>
          <a:p>
            <a:r>
              <a:rPr lang="en-US" sz="3200" dirty="0"/>
              <a:t>Next meeting: Date</a:t>
            </a:r>
          </a:p>
          <a:p>
            <a:r>
              <a:rPr lang="en-US" sz="3200" dirty="0"/>
              <a:t>Same time, same place!</a:t>
            </a:r>
          </a:p>
        </p:txBody>
      </p:sp>
      <p:pic>
        <p:nvPicPr>
          <p:cNvPr id="9219" name="Picture 3" descr="C:\Users\ChangFam\AppData\Local\Microsoft\Windows\Temporary Internet Files\Content.IE5\69M3MN9R\MC9003871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33344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1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Principal’s Report</a:t>
            </a:r>
          </a:p>
          <a:p>
            <a:r>
              <a:rPr lang="en-US" dirty="0"/>
              <a:t>PTA Reports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Special Education</a:t>
            </a:r>
          </a:p>
          <a:p>
            <a:pPr lvl="1"/>
            <a:r>
              <a:rPr lang="en-US" dirty="0"/>
              <a:t>Effortless Fundraising</a:t>
            </a:r>
          </a:p>
          <a:p>
            <a:pPr lvl="1"/>
            <a:r>
              <a:rPr lang="en-US" dirty="0"/>
              <a:t>After School Programs</a:t>
            </a:r>
          </a:p>
          <a:p>
            <a:pPr lvl="1"/>
            <a:r>
              <a:rPr lang="en-US" dirty="0"/>
              <a:t>Upcoming Events</a:t>
            </a:r>
          </a:p>
          <a:p>
            <a:pPr lvl="1"/>
            <a:r>
              <a:rPr lang="en-US" dirty="0"/>
              <a:t>Treasurer’s Report</a:t>
            </a:r>
          </a:p>
          <a:p>
            <a:r>
              <a:rPr lang="en-US" dirty="0"/>
              <a:t>Special Presentation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1101494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F71A-FBD6-41C4-B1CA-2F59DCC3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Principal’s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30A3F-C565-42B9-BFB3-DB1CCC04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F0AF2E6-A38B-4EF6-89B6-00005E8DFE38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38AFE-B757-4F25-812E-50BECB87AA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449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1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C093-8775-4484-B1CC-B56571AA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D95B7-A4A3-45C2-8C52-51CB7A7A66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3886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1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2A6409-AFEA-4944-B2E4-491A6960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PTA Special Education Representative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9BD4-FCA4-4872-888E-82006DA3CC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itchFamily="34" charset="0"/>
              </a:rPr>
              <a:t>Fundraising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  <a:p>
            <a:pPr algn="l"/>
            <a:endParaRPr lang="en-US" sz="23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2711"/>
              </p:ext>
            </p:extLst>
          </p:nvPr>
        </p:nvGraphicFramePr>
        <p:xfrm>
          <a:off x="304800" y="1676400"/>
          <a:ext cx="8610601" cy="472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1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Fundraising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As of Jan  2018</a:t>
                      </a:r>
                    </a:p>
                    <a:p>
                      <a:pPr algn="ctr"/>
                      <a:r>
                        <a:rPr lang="en-US" baseline="0" dirty="0"/>
                        <a:t>Actual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Budget</a:t>
                      </a:r>
                    </a:p>
                    <a:p>
                      <a:pPr algn="ctr"/>
                      <a:r>
                        <a:rPr lang="en-US" dirty="0"/>
                        <a:t>(2017-18)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8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71">
                <a:tc>
                  <a:txBody>
                    <a:bodyPr/>
                    <a:lstStyle/>
                    <a:p>
                      <a:r>
                        <a:rPr lang="en-US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/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eScri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2228533" cy="4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ertifiki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800600"/>
            <a:ext cx="1447800" cy="48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mages.giantfood.com/static/gntl/img/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667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harristeeter.com/images/UI/log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124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lh3.googleusercontent.com/3fkOQCLQ7vdOdipZeBTT-pEODYv3aNJqWU7HZqz-O8CXRS3vnZt461Ch-Z7gKZ7pO6Re4UEoALUVTbPXvD51LIy4AV8ylok86xlS_e1AIvJ4-kPPaZWMyfzEPRDcNjz2Apai1jLg33Mcxael6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733800"/>
            <a:ext cx="1905000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DMX_Dual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486400"/>
            <a:ext cx="2505856" cy="3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16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8402-9D6D-4277-80FB-8EA29777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SCHOOL ACTIVITIES - WINTER SESSION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3E03-6D8A-4215-B6B9-9716600C19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XX Classes Offered (Season)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EDF01D-EAF4-408D-846F-3B37262C9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81697" y="1854658"/>
            <a:ext cx="4876800" cy="491714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8D56D4-9F7D-4A84-AE7F-1125396C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08445"/>
            <a:ext cx="3896194" cy="50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10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Treasurer’s Report</a:t>
            </a:r>
            <a:br>
              <a:rPr lang="en-US" dirty="0"/>
            </a:br>
            <a:r>
              <a:rPr lang="en-US" dirty="0"/>
              <a:t>Budget vs. Actual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1101494" cy="10953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40BD5D-DC67-40A5-9F88-5DD6D205F3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025" y="1600200"/>
          <a:ext cx="7445374" cy="4263240"/>
        </p:xfrm>
        <a:graphic>
          <a:graphicData uri="http://schemas.openxmlformats.org/drawingml/2006/table">
            <a:tbl>
              <a:tblPr/>
              <a:tblGrid>
                <a:gridCol w="304494">
                  <a:extLst>
                    <a:ext uri="{9D8B030D-6E8A-4147-A177-3AD203B41FA5}">
                      <a16:colId xmlns:a16="http://schemas.microsoft.com/office/drawing/2014/main" val="3158383142"/>
                    </a:ext>
                  </a:extLst>
                </a:gridCol>
                <a:gridCol w="265204">
                  <a:extLst>
                    <a:ext uri="{9D8B030D-6E8A-4147-A177-3AD203B41FA5}">
                      <a16:colId xmlns:a16="http://schemas.microsoft.com/office/drawing/2014/main" val="3637104486"/>
                    </a:ext>
                  </a:extLst>
                </a:gridCol>
                <a:gridCol w="2897607">
                  <a:extLst>
                    <a:ext uri="{9D8B030D-6E8A-4147-A177-3AD203B41FA5}">
                      <a16:colId xmlns:a16="http://schemas.microsoft.com/office/drawing/2014/main" val="1167863804"/>
                    </a:ext>
                  </a:extLst>
                </a:gridCol>
                <a:gridCol w="1326023">
                  <a:extLst>
                    <a:ext uri="{9D8B030D-6E8A-4147-A177-3AD203B41FA5}">
                      <a16:colId xmlns:a16="http://schemas.microsoft.com/office/drawing/2014/main" val="383324783"/>
                    </a:ext>
                  </a:extLst>
                </a:gridCol>
                <a:gridCol w="1326023">
                  <a:extLst>
                    <a:ext uri="{9D8B030D-6E8A-4147-A177-3AD203B41FA5}">
                      <a16:colId xmlns:a16="http://schemas.microsoft.com/office/drawing/2014/main" val="1771001631"/>
                    </a:ext>
                  </a:extLst>
                </a:gridCol>
                <a:gridCol w="1326023">
                  <a:extLst>
                    <a:ext uri="{9D8B030D-6E8A-4147-A177-3AD203B41FA5}">
                      <a16:colId xmlns:a16="http://schemas.microsoft.com/office/drawing/2014/main" val="323762930"/>
                    </a:ext>
                  </a:extLst>
                </a:gridCol>
              </a:tblGrid>
              <a:tr h="2131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Lees Corner PTA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340033"/>
                  </a:ext>
                </a:extLst>
              </a:tr>
              <a:tr h="2131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2017 - 2018 Budget vs. Actuals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725367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Actuals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Variance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360836"/>
                  </a:ext>
                </a:extLst>
              </a:tr>
              <a:tr h="2131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2000 Sources of Income (Net)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87744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18,330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4,330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801759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16532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Fundraising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863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294062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Hallowingo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7,500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8,571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1,071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00650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Spirit Wear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1,413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259186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 Days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753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(247)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20732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Grocery Receipts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5,500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361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(5,139)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6365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6th Grade Basketball Game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1,034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(2,666)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866392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Curricular Activities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63951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Overtime Athletics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6,249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2,549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06731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School Programs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(240)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43805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 Fair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3,369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51931"/>
                  </a:ext>
                </a:extLst>
              </a:tr>
              <a:tr h="2131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Sources of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42,202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902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65498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Brought Forward from PY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28,750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096460"/>
                  </a:ext>
                </a:extLst>
              </a:tr>
              <a:tr h="2131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Source of Income (including PY Funds)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70,050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42,202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902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61177"/>
                  </a:ext>
                </a:extLst>
              </a:tr>
              <a:tr h="2131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Balance in reserve account $25,305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80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927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3863</TotalTime>
  <Words>775</Words>
  <Application>Microsoft Office PowerPoint</Application>
  <PresentationFormat>On-screen Show (4:3)</PresentationFormat>
  <Paragraphs>245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Black</vt:lpstr>
      <vt:lpstr>Calibri</vt:lpstr>
      <vt:lpstr>Tw Cen MT</vt:lpstr>
      <vt:lpstr>Wingdings</vt:lpstr>
      <vt:lpstr>Wingdings 2</vt:lpstr>
      <vt:lpstr>Median</vt:lpstr>
      <vt:lpstr>PowerPoint Presentation</vt:lpstr>
      <vt:lpstr>Agenda</vt:lpstr>
      <vt:lpstr>Principal’s Report</vt:lpstr>
      <vt:lpstr>Membership</vt:lpstr>
      <vt:lpstr>PTA Special Education Representative</vt:lpstr>
      <vt:lpstr>Fundraising Summary</vt:lpstr>
      <vt:lpstr>AFTER SCHOOL ACTIVITIES - WINTER SESSION</vt:lpstr>
      <vt:lpstr>Upcoming Events</vt:lpstr>
      <vt:lpstr>Treasurer’s Report Budget vs. Actual </vt:lpstr>
      <vt:lpstr>Budget vs. Actual </vt:lpstr>
      <vt:lpstr>Budget vs. Actual </vt:lpstr>
      <vt:lpstr>Resources</vt:lpstr>
      <vt:lpstr>Adjourn</vt:lpstr>
    </vt:vector>
  </TitlesOfParts>
  <Company>Fairfax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Lees Corner PTA</dc:title>
  <dc:creator>Chang, Julie</dc:creator>
  <cp:lastModifiedBy>Julie O</cp:lastModifiedBy>
  <cp:revision>123</cp:revision>
  <cp:lastPrinted>2014-09-17T21:08:43Z</cp:lastPrinted>
  <dcterms:created xsi:type="dcterms:W3CDTF">2014-09-16T19:58:17Z</dcterms:created>
  <dcterms:modified xsi:type="dcterms:W3CDTF">2018-04-14T21:03:56Z</dcterms:modified>
</cp:coreProperties>
</file>